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37"/>
  </p:notesMasterIdLst>
  <p:sldIdLst>
    <p:sldId id="269" r:id="rId2"/>
    <p:sldId id="344" r:id="rId3"/>
    <p:sldId id="359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43" r:id="rId18"/>
    <p:sldId id="358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73" r:id="rId29"/>
    <p:sldId id="369" r:id="rId30"/>
    <p:sldId id="370" r:id="rId31"/>
    <p:sldId id="371" r:id="rId32"/>
    <p:sldId id="372" r:id="rId33"/>
    <p:sldId id="374" r:id="rId34"/>
    <p:sldId id="375" r:id="rId35"/>
    <p:sldId id="376" r:id="rId36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4" autoAdjust="0"/>
  </p:normalViewPr>
  <p:slideViewPr>
    <p:cSldViewPr>
      <p:cViewPr varScale="1">
        <p:scale>
          <a:sx n="74" d="100"/>
          <a:sy n="74" d="100"/>
        </p:scale>
        <p:origin x="17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1DE5E-76AA-4EED-BF7C-3D95F0606B9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88798-4500-4288-A82F-BFA9C6A237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2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7385" y="562804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63973" y="3438266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B30CC9-8AFF-441C-81B3-39C76FA83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5EC284-3522-4C46-B8C3-1E7B4EB2D8DA}" type="datetimeFigureOut">
              <a:rPr lang="es-ES"/>
              <a:pPr>
                <a:defRPr/>
              </a:pPr>
              <a:t>08/02/2026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24563B-775F-477A-AFDA-0DAF2744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5CB3FD-8483-4782-844E-F1A2C7FA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A4829406-041C-4758-A343-5E2357BC24C8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7507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0818" y="320676"/>
            <a:ext cx="7385998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90817" y="1825625"/>
            <a:ext cx="7385998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241F75-2E56-49A6-B102-85BBB4D263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A79B66FB-467C-408D-912B-3F9A14C25583}" type="datetimeFigureOut">
              <a:rPr lang="es-ES"/>
              <a:pPr>
                <a:defRPr/>
              </a:pPr>
              <a:t>08/02/2026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E340E9-290D-4EAC-A588-35033245F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26C23F-9AA7-4F22-8F64-655C0BE1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410A741F-73BC-42D9-A1A8-ED5255AA9F07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5057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7FA6F52A-83B6-43C5-AB72-40C9A34901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A802F7-C9E8-4030-8AB6-9C339E3805D1}" type="datetimeFigureOut">
              <a:rPr lang="es-ES"/>
              <a:pPr>
                <a:defRPr/>
              </a:pPr>
              <a:t>08/02/2026</a:t>
            </a:fld>
            <a:endParaRPr lang="es-ES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20207AD3-029B-4449-82EC-2F19A11AC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11E23B2-5E1F-43D5-BBC3-D34FB15B5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B7C40B9F-9081-4446-AA71-56BC433C5F6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03573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6">
            <a:extLst>
              <a:ext uri="{FF2B5EF4-FFF2-40B4-BE49-F238E27FC236}">
                <a16:creationId xmlns:a16="http://schemas.microsoft.com/office/drawing/2014/main" id="{20981D98-7D81-4E73-A393-8A617B8008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542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7">
            <a:extLst>
              <a:ext uri="{FF2B5EF4-FFF2-40B4-BE49-F238E27FC236}">
                <a16:creationId xmlns:a16="http://schemas.microsoft.com/office/drawing/2014/main" id="{531EE0D9-873A-4B9B-90DC-84ACC24C1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97613"/>
            <a:ext cx="13350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uanma1274@gmail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ck/a?!&amp;&amp;p=0fc29aa87e7fe8ee3b31a77e3666214ee05febf8f198c8cb11c96f215dedadd0JmltdHM9MTc3MDE2MzIwMA&amp;ptn=3&amp;ver=2&amp;hsh=4&amp;fclid=3c6e1609-0c77-6a4b-35c6-00d10d156b4f&amp;u=a1aHR0cHM6Ly9haWwuZW5zLm9yZy5jby9tdW5kby1zaW5kaWNhbC9uZWdvY2lhY2lvbi1tdWx0aW5pdmVsLXVuLWRlY3JldG8tY29uLXBvdGVuY2lhbC10cmFuc2Zvcm1hZG9yLXBlcm8tZ3JhbmRlcy1yZXRvcy1kZS1yZXByZXNlbnRhdGl2aWRhZC8&amp;ntb=1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ck/a?!&amp;&amp;p=c101e7f226d6b6ed01785ecde037c02ce22d54baeefb01b50ce88709f69fe011JmltdHM9MTc3MDE2MzIwMA&amp;ptn=3&amp;ver=2&amp;hsh=4&amp;fclid=3c6e1609-0c77-6a4b-35c6-00d10d156b4f&amp;u=a1aHR0cHM6Ly9jdXQub3JnLmNvL3dwLWNvbnRlbnQvdXBsb2Fkcy8yMDIzLzAxL1AuLURlY3JldG8tTmVnb2NpYWNpb24tQ29sZWN0aXZhLU11bHRpbml2ZWwucGRm&amp;ntb=1" TargetMode="External"/><Relationship Id="rId2" Type="http://schemas.openxmlformats.org/officeDocument/2006/relationships/hyperlink" Target="https://www.bing.com/ck/a?!&amp;&amp;p=0fc29aa87e7fe8ee3b31a77e3666214ee05febf8f198c8cb11c96f215dedadd0JmltdHM9MTc3MDE2MzIwMA&amp;ptn=3&amp;ver=2&amp;hsh=4&amp;fclid=3c6e1609-0c77-6a4b-35c6-00d10d156b4f&amp;u=a1aHR0cHM6Ly9haWwuZW5zLm9yZy5jby9tdW5kby1zaW5kaWNhbC9uZWdvY2lhY2lvbi1tdWx0aW5pdmVsLXVuLWRlY3JldG8tY29uLXBvdGVuY2lhbC10cmFuc2Zvcm1hZG9yLXBlcm8tZ3JhbmRlcy1yZXRvcy1kZS1yZXByZXNlbnRhdGl2aWRhZC8&amp;ntb=1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ing.com/ck/a?!&amp;&amp;p=2ad55bdb7455752c2d2cb4ec05b556b73cecea3c6a731b3783b9d248e0fbac45JmltdHM9MTc3MDE2MzIwMA&amp;ptn=3&amp;ver=2&amp;hsh=4&amp;fclid=3c6e1609-0c77-6a4b-35c6-00d10d156b4f&amp;u=a1aHR0cHM6Ly93d3cuZnVuY2lvbnB1YmxpY2EuZ292LmNvL2V2YS9nZXN0b3Jub3JtYXRpdm8vbm9ybWEucGhwP2k9MjIzOTcw&amp;ntb=1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>
            <a:extLst>
              <a:ext uri="{FF2B5EF4-FFF2-40B4-BE49-F238E27FC236}">
                <a16:creationId xmlns:a16="http://schemas.microsoft.com/office/drawing/2014/main" id="{5637329B-77E3-44BA-B75F-2CB6E4158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350" y="476250"/>
            <a:ext cx="7740650" cy="5616575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MX" sz="2800" b="1" i="1" dirty="0">
                <a:latin typeface="AR CENA" panose="020B0604020202020204"/>
                <a:cs typeface="Arial" panose="020B0604020202020204" pitchFamily="34" charset="0"/>
              </a:rPr>
              <a:t>Proyecto de ley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MX" sz="2800" b="1" i="1" dirty="0">
                <a:latin typeface="AR CENA" panose="020B0604020202020204"/>
                <a:cs typeface="Arial" panose="020B0604020202020204" pitchFamily="34" charset="0"/>
              </a:rPr>
              <a:t>Negociación por niveles</a:t>
            </a:r>
            <a:endParaRPr lang="es-ES" sz="2800" b="1" i="1" dirty="0">
              <a:latin typeface="AR CENA" panose="020B0604020202020204"/>
              <a:cs typeface="Arial" panose="020B0604020202020204" pitchFamily="34" charset="0"/>
            </a:endParaRPr>
          </a:p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8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dirty="0">
                <a:latin typeface="AR CENA" panose="020B0604020202020204" charset="0"/>
                <a:cs typeface="Arial" panose="020B0604020202020204" pitchFamily="34" charset="0"/>
              </a:rPr>
              <a:t>Nueva Escuela Popular y Obrera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i="1" dirty="0">
                <a:latin typeface="AR CENA" panose="020B0604020202020204" charset="0"/>
                <a:cs typeface="Arial" panose="020B0604020202020204" pitchFamily="34" charset="0"/>
              </a:rPr>
              <a:t>“NEPO”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8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8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dirty="0">
                <a:latin typeface="AR CENA" panose="020B0604020202020204" charset="0"/>
                <a:cs typeface="Arial" panose="020B0604020202020204" pitchFamily="34" charset="0"/>
              </a:rPr>
              <a:t>Juan Manuel Monsalve Restrepo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dirty="0">
                <a:latin typeface="AR CENA" panose="020B0604020202020204" charset="0"/>
                <a:cs typeface="Arial" panose="020B0604020202020204" pitchFamily="34" charset="0"/>
              </a:rPr>
              <a:t>322 5934102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dirty="0">
                <a:latin typeface="AR CENA" panose="020B060402020202020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juanma1274@gmail.com</a:t>
            </a:r>
            <a:r>
              <a:rPr lang="es-ES" sz="2800" b="1" dirty="0">
                <a:latin typeface="AR CENA" panose="020B0604020202020204" charset="0"/>
                <a:cs typeface="Arial" panose="020B0604020202020204" pitchFamily="34" charset="0"/>
              </a:rPr>
              <a:t>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4400" b="1" dirty="0">
              <a:latin typeface="Berlin Sans FB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6FA15B2-07A9-450A-BEE6-1DA0A49DF939}"/>
              </a:ext>
            </a:extLst>
          </p:cNvPr>
          <p:cNvSpPr txBox="1"/>
          <p:nvPr/>
        </p:nvSpPr>
        <p:spPr>
          <a:xfrm>
            <a:off x="1691680" y="188641"/>
            <a:ext cx="712879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el artículo 467 del Código Sustantivo del Trabajo define la convención colectiva</a:t>
            </a:r>
          </a:p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de trabajo como el acuerdo </a:t>
            </a:r>
            <a:r>
              <a:rPr lang="es-ES" sz="2400" b="0" i="0" u="none" strike="noStrike" baseline="0" dirty="0">
                <a:latin typeface="AR CENA" panose="020B0604020202020204"/>
              </a:rPr>
              <a:t>que se celebra “entre uno o varios empleadores o asociaciones patronales y uno o varios sindicatos o federaciones sindicales de trabajadores”; </a:t>
            </a:r>
          </a:p>
          <a:p>
            <a:pPr algn="ctr"/>
            <a:endParaRPr lang="es-ES" sz="2400" dirty="0">
              <a:latin typeface="AR CENA" panose="020B0604020202020204"/>
            </a:endParaRPr>
          </a:p>
          <a:p>
            <a:pPr algn="ctr"/>
            <a:r>
              <a:rPr lang="es-ES" sz="2400" dirty="0">
                <a:latin typeface="AR CENA" panose="020B0604020202020204"/>
              </a:rPr>
              <a:t> </a:t>
            </a:r>
            <a:r>
              <a:rPr lang="es-ES" sz="2400" u="sng" dirty="0">
                <a:solidFill>
                  <a:srgbClr val="FF0000"/>
                </a:solidFill>
                <a:latin typeface="AR CENA" panose="020B0604020202020204"/>
              </a:rPr>
              <a:t>Y </a:t>
            </a:r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el artículo 468 del mismo estatuto dispone que en la convención.</a:t>
            </a:r>
            <a:r>
              <a:rPr lang="es-ES" sz="2400" u="sng" dirty="0">
                <a:solidFill>
                  <a:srgbClr val="FF0000"/>
                </a:solidFill>
                <a:latin typeface="AR CENA" panose="020B0604020202020204"/>
              </a:rPr>
              <a:t> </a:t>
            </a:r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“se establecerán la empresa o establecimiento, industria y oficios que comprenda”</a:t>
            </a:r>
            <a:r>
              <a:rPr lang="es-ES" sz="2400" b="0" i="0" strike="noStrike" baseline="0" dirty="0">
                <a:latin typeface="AR CENA" panose="020B0604020202020204"/>
              </a:rPr>
              <a:t>, </a:t>
            </a:r>
            <a:r>
              <a:rPr lang="es-ES" sz="2400" b="0" i="0" u="none" strike="noStrike" baseline="0" dirty="0">
                <a:latin typeface="AR CENA" panose="020B0604020202020204"/>
              </a:rPr>
              <a:t>lo cual viabiliza jurídicamente la negociación en distintos niveles y soporta la actualización del régimen reglamentario en materia de unidad de pliego, mesa y convención, respetando el marco legal vigente.</a:t>
            </a:r>
            <a:endParaRPr lang="es-CO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64331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174BB3A-FDF5-4B90-9AAE-AEA51F3A0FEA}"/>
              </a:ext>
            </a:extLst>
          </p:cNvPr>
          <p:cNvSpPr txBox="1"/>
          <p:nvPr/>
        </p:nvSpPr>
        <p:spPr>
          <a:xfrm>
            <a:off x="1619672" y="188640"/>
            <a:ext cx="727280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s-ES" sz="2000" b="0" i="0" u="none" strike="noStrike" baseline="0" dirty="0"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Que la Comisión de Expertos en Aplicación de Convenios y Recomendaciones ha señalado respecto de Colombia que: </a:t>
            </a:r>
          </a:p>
          <a:p>
            <a:pPr algn="just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u="sng" dirty="0">
                <a:latin typeface="AR CENA" panose="020B0604020202020204"/>
              </a:rPr>
              <a:t>L</a:t>
            </a:r>
            <a:r>
              <a:rPr lang="es-ES" sz="2000" b="0" i="0" u="sng" strike="noStrike" baseline="0" dirty="0">
                <a:latin typeface="AR CENA" panose="020B0604020202020204"/>
              </a:rPr>
              <a:t>a Comisión lamenta observar que, a pesar del nivel muy bajo de la cobertura de la negociación colectiva en el sector privado, el </a:t>
            </a:r>
            <a:r>
              <a:rPr lang="es-CO" sz="2000" b="0" i="0" u="sng" strike="noStrike" baseline="0" dirty="0">
                <a:latin typeface="AR CENA" panose="020B0604020202020204"/>
              </a:rPr>
              <a:t>Gobierno no indica haber tomado nuevas medidas o iniciativas específicas para remediar esta situación</a:t>
            </a:r>
          </a:p>
          <a:p>
            <a:pPr algn="l"/>
            <a:endParaRPr lang="es-CO" sz="2000" dirty="0"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La Comisión observa especialmente con preocupación la ausencia de acciones tendientes a facilitar la negociación en niveles superiores al de </a:t>
            </a:r>
            <a:r>
              <a:rPr lang="es-CO" sz="2000" b="0" i="0" u="none" strike="noStrike" baseline="0" dirty="0">
                <a:latin typeface="AR CENA" panose="020B0604020202020204"/>
              </a:rPr>
              <a:t>la empresa.</a:t>
            </a:r>
          </a:p>
          <a:p>
            <a:pPr algn="l"/>
            <a:endParaRPr lang="es-CO" sz="2000" dirty="0">
              <a:latin typeface="AR CENA" panose="020B0604020202020204"/>
            </a:endParaRPr>
          </a:p>
          <a:p>
            <a:pPr algn="just"/>
            <a:r>
              <a:rPr lang="es-CO" sz="2000" b="0" i="0" u="sng" strike="noStrike" baseline="0" dirty="0">
                <a:latin typeface="AR CENA" panose="020B0604020202020204"/>
              </a:rPr>
              <a:t>los trabajadores de pequeñas </a:t>
            </a:r>
            <a:r>
              <a:rPr lang="es-ES" sz="2000" b="0" i="0" u="sng" strike="noStrike" baseline="0" dirty="0">
                <a:latin typeface="AR CENA" panose="020B0604020202020204"/>
              </a:rPr>
              <a:t>empresas podrían tener un acceso difícil a la negociación colectiva de empresa al no disponer de sindicatos de empresa cuya creación requiere un mínimo de 25 afiliados.</a:t>
            </a:r>
            <a:endParaRPr lang="es-CO" sz="2000" u="sng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68835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267F07F-0D1C-4B57-9F80-92EE645BCD0A}"/>
              </a:ext>
            </a:extLst>
          </p:cNvPr>
          <p:cNvSpPr txBox="1"/>
          <p:nvPr/>
        </p:nvSpPr>
        <p:spPr>
          <a:xfrm>
            <a:off x="1691680" y="188640"/>
            <a:ext cx="7128792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Que en la </a:t>
            </a:r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Opinión Consultiva 027 de la Corte Interamericana de Derechos Humanos</a:t>
            </a:r>
            <a:r>
              <a:rPr lang="es-ES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,</a:t>
            </a: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“sobre derechos a la libertad sindical, negociación colectiva y huelga, y su relación</a:t>
            </a: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con otros derechos, con perspectiva de género” </a:t>
            </a:r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el tribunal considera que el derecho a la negociación colectiva constituye un componente esencial de la libertad sindical</a:t>
            </a:r>
          </a:p>
          <a:p>
            <a:pPr algn="ctr"/>
            <a:endParaRPr lang="es-ES" sz="2400" dirty="0">
              <a:latin typeface="AR CENA" panose="020B0604020202020204"/>
            </a:endParaRP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Este Tribunal encuentra que </a:t>
            </a:r>
            <a:r>
              <a:rPr lang="es-ES" sz="2400" b="0" i="0" u="sng" strike="noStrike" baseline="0" dirty="0">
                <a:latin typeface="AR CENA" panose="020B0604020202020204"/>
              </a:rPr>
              <a:t>son compatibles con la libertad sindical tanto los sistemas de negociación colectiva con derechos exclusivos</a:t>
            </a:r>
          </a:p>
          <a:p>
            <a:pPr algn="ctr"/>
            <a:r>
              <a:rPr lang="es-ES" sz="2400" b="0" i="0" u="sng" strike="noStrike" baseline="0" dirty="0">
                <a:latin typeface="AR CENA" panose="020B0604020202020204"/>
              </a:rPr>
              <a:t>para el sindicato más representativo como aquellos en los que son posibles varios</a:t>
            </a:r>
          </a:p>
          <a:p>
            <a:pPr algn="ctr"/>
            <a:r>
              <a:rPr lang="es-CO" sz="2400" b="0" i="0" u="sng" strike="noStrike" baseline="0" dirty="0">
                <a:latin typeface="AR CENA" panose="020B0604020202020204"/>
              </a:rPr>
              <a:t>convenios colectivos concluidos por varios sindicatos dentro de una empresa</a:t>
            </a:r>
            <a:endParaRPr lang="es-ES" sz="2400" b="0" i="0" u="sng" strike="noStrike" baseline="0" dirty="0">
              <a:latin typeface="AR CENA" panose="020B0604020202020204"/>
            </a:endParaRPr>
          </a:p>
          <a:p>
            <a:pPr algn="l"/>
            <a:endParaRPr lang="es-ES" dirty="0"/>
          </a:p>
          <a:p>
            <a:pPr algn="l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91770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F093BB3-8F5C-4AB7-967B-3272BEA37B89}"/>
              </a:ext>
            </a:extLst>
          </p:cNvPr>
          <p:cNvSpPr txBox="1"/>
          <p:nvPr/>
        </p:nvSpPr>
        <p:spPr>
          <a:xfrm>
            <a:off x="1547664" y="116632"/>
            <a:ext cx="712879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ES" sz="2000" b="0" i="1" u="sng" strike="noStrike" baseline="0" dirty="0">
              <a:solidFill>
                <a:srgbClr val="FF0000"/>
              </a:solidFill>
              <a:latin typeface="AR CENA" panose="020B0604020202020204"/>
            </a:endParaRPr>
          </a:p>
          <a:p>
            <a:pPr algn="ctr"/>
            <a:r>
              <a:rPr lang="es-ES" sz="2000" b="0" i="1" u="sng" strike="noStrike" baseline="0" dirty="0">
                <a:solidFill>
                  <a:srgbClr val="FF0000"/>
                </a:solidFill>
                <a:latin typeface="AR CENA" panose="020B0604020202020204"/>
              </a:rPr>
              <a:t>Que la Corte Constitucional en sentencia C – 009 de 1994 </a:t>
            </a:r>
          </a:p>
          <a:p>
            <a:pPr algn="ctr"/>
            <a:endParaRPr lang="es-ES" sz="2000" i="1" u="sng" dirty="0">
              <a:solidFill>
                <a:srgbClr val="FF0000"/>
              </a:solidFill>
              <a:latin typeface="AR CENA" panose="020B0604020202020204"/>
            </a:endParaRPr>
          </a:p>
          <a:p>
            <a:pPr algn="just"/>
            <a:r>
              <a:rPr lang="es-ES" sz="2000" b="0" i="1" u="sng" strike="noStrike" baseline="0" dirty="0">
                <a:latin typeface="AR CENA" panose="020B0604020202020204"/>
              </a:rPr>
              <a:t>ha considerado que el derecho de negociación colectiva “es consustancial con el derecho de asociación sindical; su ejercicio potencializa y vivifica la actividad de la organización sindical, en cuanto le permite a ésta cumplir la misión que le es propia de representar y defender los intereses económicos comunes de sus afiliados, y hacer posible, real y efectivo el principio de igualdad, si se tiene en cuenta, que dicha organización, por su peso </a:t>
            </a:r>
            <a:r>
              <a:rPr lang="es-CO" sz="2000" b="0" i="1" u="sng" strike="noStrike" baseline="0" dirty="0">
                <a:latin typeface="AR CENA" panose="020B0604020202020204"/>
              </a:rPr>
              <a:t>específico, queda colocada en un plano de igualdad frente al patrono. Se busca </a:t>
            </a:r>
            <a:r>
              <a:rPr lang="es-ES" sz="2000" b="0" i="1" u="sng" strike="noStrike" baseline="0" dirty="0">
                <a:latin typeface="AR CENA" panose="020B0604020202020204"/>
              </a:rPr>
              <a:t>cumplir así la finalidad de ‘lograr la justicia en las relaciones que surgen entre patronos y trabajadores, dentro de un espíritu de coordinación económica y equilibrio social’".</a:t>
            </a:r>
            <a:endParaRPr lang="es-CO" sz="2000" i="1" u="sng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87495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DF9A02C-F0B3-4D92-B9D2-2835DCF2050E}"/>
              </a:ext>
            </a:extLst>
          </p:cNvPr>
          <p:cNvSpPr txBox="1"/>
          <p:nvPr/>
        </p:nvSpPr>
        <p:spPr>
          <a:xfrm>
            <a:off x="1763688" y="188640"/>
            <a:ext cx="6984776" cy="6647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400" i="1" u="sng" strike="noStrike" baseline="0" dirty="0">
                <a:solidFill>
                  <a:srgbClr val="FF0000"/>
                </a:solidFill>
                <a:latin typeface="AR CENA" panose="020B0604020202020204"/>
              </a:rPr>
              <a:t>Que la Sala Laboral de la Corte Suprema de Justicia señaló en la sentencia SL3127 de 2023 que: </a:t>
            </a:r>
          </a:p>
          <a:p>
            <a:pPr algn="ctr"/>
            <a:endParaRPr lang="es-ES" sz="2400" i="1" u="sng" dirty="0">
              <a:latin typeface="AR CENA" panose="020B0604020202020204"/>
            </a:endParaRPr>
          </a:p>
          <a:p>
            <a:pPr algn="ctr"/>
            <a:r>
              <a:rPr lang="es-ES" sz="2400" i="1" u="sng" strike="noStrike" baseline="0" dirty="0">
                <a:latin typeface="AR CENA" panose="020B0604020202020204"/>
              </a:rPr>
              <a:t>“(…) La atomización sindical producto de la creación de múltiples organizaciones sindicales y la ejecución de varias y diversas negociaciones colectivas en una sola empresa, en la práctica ha evidenciado resultados negativos que terminan socavando la libertad sindical, pues generan condiciones de trabajo inequitativas y desiguales, exacerba la debilidad de los trabajadores frente al empresario y mengua las posibilidades de resolver directamente o por autocomposición el conflicto colectivo </a:t>
            </a:r>
            <a:r>
              <a:rPr lang="es-CO" sz="2400" i="1" u="sng" strike="noStrike" baseline="0" dirty="0">
                <a:latin typeface="AR CENA" panose="020B0604020202020204"/>
              </a:rPr>
              <a:t>de intereses.</a:t>
            </a:r>
          </a:p>
          <a:p>
            <a:pPr algn="ctr"/>
            <a:endParaRPr lang="es-CO" sz="2400" dirty="0">
              <a:latin typeface="AR CENA" panose="020B0604020202020204"/>
            </a:endParaRPr>
          </a:p>
          <a:p>
            <a:pPr algn="l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1105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895340-DF0B-4F3D-B2E0-957DAEBB46F6}"/>
              </a:ext>
            </a:extLst>
          </p:cNvPr>
          <p:cNvSpPr txBox="1"/>
          <p:nvPr/>
        </p:nvSpPr>
        <p:spPr>
          <a:xfrm>
            <a:off x="1763688" y="188640"/>
            <a:ext cx="6984776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ES" sz="2400" b="0" i="0" u="none" strike="noStrike" baseline="0" dirty="0">
              <a:latin typeface="AR CENA" panose="020B0604020202020204"/>
            </a:endParaRPr>
          </a:p>
          <a:p>
            <a:pPr algn="ctr"/>
            <a:r>
              <a:rPr lang="es-ES" sz="2400" b="0" i="1" u="sng" strike="noStrike" baseline="0" dirty="0">
                <a:latin typeface="AR CENA" panose="020B0604020202020204"/>
              </a:rPr>
              <a:t>La Corte ha defendido que la unidad sindical y de negociación podría permitir una concertación más solidaria y equitativa de las condiciones de trabajo de cara a las variaciones del mercado, los cambios tecnológicos y las crisis económicas</a:t>
            </a:r>
          </a:p>
          <a:p>
            <a:pPr algn="ctr"/>
            <a:r>
              <a:rPr lang="es-ES" sz="2400" b="0" i="1" u="sng" strike="noStrike" baseline="0" dirty="0">
                <a:latin typeface="AR CENA" panose="020B0604020202020204"/>
              </a:rPr>
              <a:t>que hoy son una realidad innegable, de modo que requieren actores sindicales con estructuras fuertes, amplia representatividad y poder de negociación. En general, la Corte ha considerado que la unidad sindical y de negociación colectiva genera «las condiciones necesarias para fomentar procesos de diálogo social más racionales y eficientes, con negociaciones colectivas armónicas y concertadas»”. </a:t>
            </a:r>
          </a:p>
          <a:p>
            <a:pPr algn="ctr"/>
            <a:endParaRPr lang="es-ES" sz="2400" b="0" i="1" u="sng" strike="noStrike" baseline="0" dirty="0">
              <a:latin typeface="AR CENA" panose="020B0604020202020204"/>
            </a:endParaRPr>
          </a:p>
          <a:p>
            <a:pPr algn="ctr"/>
            <a:r>
              <a:rPr lang="es-ES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(CSJ SL703 - </a:t>
            </a:r>
            <a:r>
              <a:rPr lang="es-CO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2017).</a:t>
            </a:r>
            <a:endParaRPr lang="es-CO" sz="2400" dirty="0">
              <a:solidFill>
                <a:srgbClr val="FF0000"/>
              </a:solidFill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42010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DFBAD98-E4DE-4832-9802-3CC6CC292AF3}"/>
              </a:ext>
            </a:extLst>
          </p:cNvPr>
          <p:cNvSpPr txBox="1"/>
          <p:nvPr/>
        </p:nvSpPr>
        <p:spPr>
          <a:xfrm>
            <a:off x="1619672" y="-315416"/>
            <a:ext cx="72008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s-ES" sz="2000" b="0" i="0" u="none" strike="noStrike" baseline="0" dirty="0">
              <a:latin typeface="AR CENA" panose="020B0604020202020204"/>
            </a:endParaRPr>
          </a:p>
          <a:p>
            <a:pPr algn="just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b="0" i="1" u="sng" strike="noStrike" baseline="0" dirty="0">
                <a:solidFill>
                  <a:srgbClr val="FF0000"/>
                </a:solidFill>
                <a:latin typeface="AR CENA" panose="020B0604020202020204"/>
              </a:rPr>
              <a:t>Que se hace necesario para cumplir la Constitución del Trabajo y los compromisos internacionales tanto como con la OIT como con la OCDE.</a:t>
            </a:r>
          </a:p>
          <a:p>
            <a:pPr algn="just"/>
            <a:endParaRPr lang="es-ES" sz="2000" i="1" u="sng" dirty="0">
              <a:solidFill>
                <a:srgbClr val="FF0000"/>
              </a:solidFill>
              <a:latin typeface="AR CENA" panose="020B0604020202020204"/>
            </a:endParaRPr>
          </a:p>
          <a:p>
            <a:pPr algn="just"/>
            <a:r>
              <a:rPr lang="es-ES" sz="2000" i="1" u="sng" dirty="0">
                <a:latin typeface="AR CENA" panose="020B0604020202020204"/>
              </a:rPr>
              <a:t>A</a:t>
            </a:r>
            <a:r>
              <a:rPr lang="es-ES" sz="2000" b="0" i="1" u="sng" strike="noStrike" baseline="0" dirty="0">
                <a:latin typeface="AR CENA" panose="020B0604020202020204"/>
              </a:rPr>
              <a:t>mpliar a distintos niveles la negociación colectiva para garantizar la democracia, el derecho a participar en las decisiones que les afectan a los trabajadores y trabajadoras y combatir la desigualdad económica y social, al tiempo en que se organizan los procesos de negociación colectiva en el sector privado y se reducen los tiempos y los costos administrativos derivados de negociaciones colectivas confusas y que pueden extenderse a lo largo del tiempo, lo que incidirá de manera favorable en la paz social, en la disminución de la conflictividad, en la desjudicialización de los conflictos y en consecuencia, en la p</a:t>
            </a:r>
            <a:r>
              <a:rPr lang="es-CO" sz="2000" b="0" i="1" u="sng" strike="noStrike" baseline="0" dirty="0">
                <a:latin typeface="AR CENA" panose="020B0604020202020204"/>
              </a:rPr>
              <a:t>roductividad de la empresas.</a:t>
            </a:r>
            <a:endParaRPr lang="es-CO" sz="2000" i="1" u="sng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1583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131840" y="2492896"/>
            <a:ext cx="3038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i="1" dirty="0">
                <a:solidFill>
                  <a:srgbClr val="00B050"/>
                </a:solidFill>
                <a:latin typeface="AR CENA" panose="020B0604020202020204"/>
              </a:rPr>
              <a:t>	</a:t>
            </a:r>
            <a:r>
              <a:rPr lang="es-ES" sz="2800" b="1" i="1" dirty="0">
                <a:solidFill>
                  <a:srgbClr val="00B050"/>
                </a:solidFill>
                <a:latin typeface="AR CENA" panose="020B0604020202020204"/>
              </a:rPr>
              <a:t>A</a:t>
            </a:r>
            <a:r>
              <a:rPr lang="es-CO" sz="2800" b="1" i="1" dirty="0">
                <a:solidFill>
                  <a:srgbClr val="00B050"/>
                </a:solidFill>
                <a:latin typeface="AR CENA" panose="020B0604020202020204"/>
              </a:rPr>
              <a:t>rticulado </a:t>
            </a:r>
            <a:endParaRPr lang="en-US" sz="2800" i="1" dirty="0">
              <a:solidFill>
                <a:srgbClr val="00B050"/>
              </a:solidFill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41202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5911B61-4299-45F7-B94F-30A13A007B2E}"/>
              </a:ext>
            </a:extLst>
          </p:cNvPr>
          <p:cNvSpPr txBox="1"/>
          <p:nvPr/>
        </p:nvSpPr>
        <p:spPr>
          <a:xfrm>
            <a:off x="1835696" y="332656"/>
            <a:ext cx="698477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Artículo 2.2.2.7.1. </a:t>
            </a:r>
            <a:r>
              <a:rPr lang="es-ES" sz="2000" b="1" i="1" u="none" strike="noStrike" baseline="0" dirty="0">
                <a:solidFill>
                  <a:srgbClr val="00B050"/>
                </a:solidFill>
                <a:latin typeface="AR CENA"/>
              </a:rPr>
              <a:t>Objeto. </a:t>
            </a:r>
            <a:r>
              <a:rPr lang="es-ES" sz="2000" b="0" i="0" u="none" strike="noStrike" baseline="0" dirty="0">
                <a:latin typeface="AR CENA"/>
              </a:rPr>
              <a:t>Objeto y ámbito de aplicación. Este capítulo tiene por objeto establecer reglas de coordinación y ordenación para el ejercicio de la negociación colectiva en </a:t>
            </a:r>
            <a:r>
              <a:rPr lang="es-ES" sz="2000" b="0" i="0" u="sng" strike="noStrike" baseline="0" dirty="0">
                <a:latin typeface="AR CENA"/>
              </a:rPr>
              <a:t>los niveles de empresa, grupo de empresas, rama o sector de actividad y ámbito regional</a:t>
            </a:r>
            <a:r>
              <a:rPr lang="es-ES" sz="2000" b="0" i="0" u="none" strike="noStrike" baseline="0" dirty="0">
                <a:latin typeface="AR CENA"/>
              </a:rPr>
              <a:t>, aplicables al sector privado y a los trabajadores oficiales, con sujeción </a:t>
            </a:r>
            <a:r>
              <a:rPr lang="es-ES" sz="2000" b="0" i="0" u="sng" strike="noStrike" baseline="0" dirty="0">
                <a:latin typeface="AR CENA"/>
              </a:rPr>
              <a:t>a los principios de representatividad, buena fe, favorabilidad, </a:t>
            </a:r>
            <a:r>
              <a:rPr lang="es-CO" sz="2000" b="0" i="0" u="sng" strike="noStrike" baseline="0" dirty="0">
                <a:latin typeface="AR CENA"/>
              </a:rPr>
              <a:t>progresividad y autocomposición</a:t>
            </a:r>
          </a:p>
          <a:p>
            <a:pPr algn="just"/>
            <a:endParaRPr lang="es-CO" sz="2000" u="sng" dirty="0">
              <a:latin typeface="AR CENA"/>
            </a:endParaRPr>
          </a:p>
          <a:p>
            <a:pPr algn="just"/>
            <a:r>
              <a:rPr lang="es-CO" sz="2000" b="0" i="0" u="none" strike="noStrike" baseline="0" dirty="0">
                <a:solidFill>
                  <a:srgbClr val="00B050"/>
                </a:solidFill>
                <a:latin typeface="AR CENA"/>
              </a:rPr>
              <a:t>Parágrafo. </a:t>
            </a:r>
            <a:r>
              <a:rPr lang="es-CO" sz="2000" b="0" i="0" u="none" strike="noStrike" baseline="0" dirty="0">
                <a:latin typeface="AR CENA"/>
              </a:rPr>
              <a:t>Como regla general, cuando concurran varias organizaciones sindicales o </a:t>
            </a:r>
            <a:r>
              <a:rPr lang="es-ES" sz="2000" b="0" i="0" u="none" strike="noStrike" baseline="0" dirty="0">
                <a:latin typeface="AR CENA"/>
              </a:rPr>
              <a:t>múltiples empleadores dentro del mismo ámbito, la negociación se desarrollará en una</a:t>
            </a:r>
          </a:p>
          <a:p>
            <a:pPr algn="just"/>
            <a:r>
              <a:rPr lang="es-ES" sz="2000" b="0" i="0" u="none" strike="noStrike" baseline="0" dirty="0">
                <a:latin typeface="AR CENA"/>
              </a:rPr>
              <a:t>única mesa y con un único pliego, con integración proporcional de la representación y con cláusulas de adaptabilidad que acuerden las partes, sin perjuicio de las </a:t>
            </a:r>
            <a:r>
              <a:rPr lang="es-CO" sz="2000" b="0" i="0" u="none" strike="noStrike" baseline="0" dirty="0">
                <a:latin typeface="AR CENA"/>
              </a:rPr>
              <a:t>excepciones legalmente justificadas.</a:t>
            </a:r>
            <a:endParaRPr lang="es-CO" sz="2000" u="sng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2595880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A7FEFAF-9A50-4F0A-9BF1-61CE96F5F06C}"/>
              </a:ext>
            </a:extLst>
          </p:cNvPr>
          <p:cNvSpPr txBox="1"/>
          <p:nvPr/>
        </p:nvSpPr>
        <p:spPr>
          <a:xfrm>
            <a:off x="1691680" y="260648"/>
            <a:ext cx="7128792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Artículo 2.2.2.7.2. Niveles de negociación, coordinación inter niveles y cláusulas de adaptabilidad</a:t>
            </a:r>
            <a:r>
              <a:rPr lang="es-ES" sz="2000" b="0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. </a:t>
            </a:r>
          </a:p>
          <a:p>
            <a:pPr algn="just"/>
            <a:endParaRPr lang="es-ES" sz="2000" b="0" i="0" u="none" strike="noStrike" baseline="0" dirty="0">
              <a:solidFill>
                <a:srgbClr val="00B050"/>
              </a:solidFill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La negociación colectiva podrá desarrollarse en </a:t>
            </a:r>
            <a:r>
              <a:rPr lang="es-ES" sz="2000" b="0" i="0" u="sng" strike="noStrike" baseline="0" dirty="0">
                <a:latin typeface="AR CENA" panose="020B0604020202020204"/>
              </a:rPr>
              <a:t>los niveles de </a:t>
            </a:r>
            <a:r>
              <a:rPr lang="es-CO" sz="2000" b="0" i="0" u="sng" strike="noStrike" baseline="0" dirty="0">
                <a:latin typeface="AR CENA" panose="020B0604020202020204"/>
              </a:rPr>
              <a:t>empresa, grupo de empresas, rama o sector de actividad y ámbito geográfico (municipal, distrital, departamental o regional),</a:t>
            </a:r>
            <a:r>
              <a:rPr lang="es-CO" sz="2000" b="0" i="0" u="none" strike="noStrike" baseline="0" dirty="0">
                <a:latin typeface="AR CENA" panose="020B0604020202020204"/>
              </a:rPr>
              <a:t> según acuerden las partes conforme a su representatividad. Para efectos de este capítulo, se entiende por rama o sector de </a:t>
            </a:r>
            <a:r>
              <a:rPr lang="es-ES" sz="2000" b="0" i="0" u="none" strike="noStrike" baseline="0" dirty="0">
                <a:latin typeface="AR CENA" panose="020B0604020202020204"/>
              </a:rPr>
              <a:t>actividad el conjunto de actividades económicas afines conforme a las clasificaciones oficialmente adoptadas; y, por grupo de empresas, el conjunto bajo dirección o control común reconocido por la normativa vigente.</a:t>
            </a:r>
          </a:p>
          <a:p>
            <a:pPr algn="l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b="1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Parágrafo 1. </a:t>
            </a:r>
            <a:r>
              <a:rPr lang="es-ES" sz="2000" b="0" i="0" u="none" strike="noStrike" baseline="0" dirty="0">
                <a:latin typeface="AR CENA" panose="020B0604020202020204"/>
              </a:rPr>
              <a:t>Parágrafo 1. Los convenios de nivel empresa no podrán en ningún caso disminuir el piso mínimo de protección definido en la convención de ámbito sectorial o geográfico. Únicamente podrán pactarse cláusulas de adaptabilidad cuando la convención de nivel superior las prevea de manera expresa y taxativa,…</a:t>
            </a:r>
            <a:endParaRPr lang="es-CO" sz="20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76140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>
            <a:extLst>
              <a:ext uri="{FF2B5EF4-FFF2-40B4-BE49-F238E27FC236}">
                <a16:creationId xmlns:a16="http://schemas.microsoft.com/office/drawing/2014/main" id="{5637329B-77E3-44BA-B75F-2CB6E4158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350" y="476250"/>
            <a:ext cx="7740650" cy="5616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ES" sz="2800" dirty="0">
              <a:latin typeface="AR CENA"/>
            </a:endParaRPr>
          </a:p>
          <a:p>
            <a:pPr marL="0" indent="0" algn="ctr">
              <a:buNone/>
            </a:pPr>
            <a:r>
              <a:rPr lang="es-ES" sz="2800" b="1" i="1" u="none" strike="noStrike" baseline="0" dirty="0">
                <a:latin typeface="AR CENA"/>
              </a:rPr>
              <a:t>Por el cual se subroga el Capítulo 7 del Título 2 de la Parte 2 del Libro 2 del Decreto 1072 de 2015.</a:t>
            </a:r>
          </a:p>
          <a:p>
            <a:pPr marL="0" indent="0" algn="ctr">
              <a:buNone/>
            </a:pPr>
            <a:endParaRPr lang="es-ES" sz="2800" b="1" i="1" u="none" strike="noStrike" baseline="0" dirty="0">
              <a:latin typeface="AR CENA"/>
            </a:endParaRPr>
          </a:p>
          <a:p>
            <a:pPr marL="0" indent="0" algn="ctr">
              <a:buNone/>
            </a:pPr>
            <a:r>
              <a:rPr lang="es-ES" sz="2800" b="1" i="1" u="none" strike="noStrike" baseline="0" dirty="0">
                <a:latin typeface="AR CENA"/>
              </a:rPr>
              <a:t>Único Reglamentario del Sector Trabajo en lo relativo a la negociación colectiva unificada por niveles, </a:t>
            </a:r>
            <a:r>
              <a:rPr lang="es-ES" sz="2800" b="1" i="1" u="sng" strike="noStrike" baseline="0" dirty="0">
                <a:latin typeface="AR CENA"/>
              </a:rPr>
              <a:t>con las organizaciones de trabajadores del sector privado y las de trabajadores oficiales</a:t>
            </a:r>
            <a:r>
              <a:rPr lang="es-ES" sz="2800" b="0" i="1" u="none" strike="noStrike" baseline="0" dirty="0">
                <a:latin typeface="AR CENA"/>
              </a:rPr>
              <a:t>.</a:t>
            </a:r>
          </a:p>
          <a:p>
            <a:pPr marL="0" indent="0" algn="ctr">
              <a:buNone/>
            </a:pPr>
            <a:endParaRPr lang="es-ES" sz="2800" i="1" dirty="0">
              <a:latin typeface="AR CENA"/>
            </a:endParaRPr>
          </a:p>
          <a:p>
            <a:pPr marL="0" indent="0" algn="ctr">
              <a:buNone/>
            </a:pPr>
            <a:r>
              <a:rPr lang="es-ES" sz="2400" b="1" dirty="0">
                <a:latin typeface="AR CENA"/>
              </a:rPr>
              <a:t>Publicado 22/8/2025 </a:t>
            </a:r>
          </a:p>
          <a:p>
            <a:pPr marL="0" indent="0" algn="ctr">
              <a:buNone/>
            </a:pPr>
            <a:r>
              <a:rPr lang="es-ES" sz="2400" b="1" dirty="0">
                <a:latin typeface="AR CENA"/>
              </a:rPr>
              <a:t>Hasta el 7/9/2025</a:t>
            </a:r>
          </a:p>
          <a:p>
            <a:pPr marL="0" indent="0" algn="ctr">
              <a:buNone/>
            </a:pPr>
            <a:endParaRPr lang="es-ES" sz="2800" b="1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376310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A9BC559-F527-4C50-BAE2-59E2154BC47A}"/>
              </a:ext>
            </a:extLst>
          </p:cNvPr>
          <p:cNvSpPr txBox="1"/>
          <p:nvPr/>
        </p:nvSpPr>
        <p:spPr>
          <a:xfrm>
            <a:off x="1763688" y="116633"/>
            <a:ext cx="705678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i="1" u="none" strike="noStrike" baseline="0" dirty="0">
                <a:solidFill>
                  <a:srgbClr val="00B050"/>
                </a:solidFill>
                <a:latin typeface="AR CENA"/>
              </a:rPr>
              <a:t>Parágrafo 2. </a:t>
            </a:r>
            <a:r>
              <a:rPr lang="es-ES" sz="2000" b="0" i="0" u="none" strike="noStrike" baseline="0" dirty="0">
                <a:latin typeface="AR CENA"/>
              </a:rPr>
              <a:t>La suscripción de convenciones colectivas en niveles superiores no deroga ni modifica las convenciones vigentes de nivel empresa. </a:t>
            </a:r>
            <a:r>
              <a:rPr lang="es-ES" sz="2000" b="0" i="0" u="sng" strike="noStrike" baseline="0" dirty="0">
                <a:latin typeface="AR CENA"/>
              </a:rPr>
              <a:t>No obstante, en aplicación del principio de favorabilidad y de las cláusulas de ordenación y coordinación previstas en la convención de nivel superior, prevalecerán respecto de las materias homogéneas en las que establezcan condiciones más favorables, las cuales se aplicarán de manera integral y armónica, sin que ello habilite la acumulación de beneficios incompatibles ni la fragmentación de cláusulas.</a:t>
            </a:r>
            <a:r>
              <a:rPr lang="es-ES" sz="2000" b="0" i="0" u="none" strike="noStrike" baseline="0" dirty="0">
                <a:latin typeface="AR CENA"/>
              </a:rPr>
              <a:t> La determinación de la mayor favorabilidad se realizará con criterios objetivos y mediante seguimiento, conforme a lo previsto en la convención de ámbito superior. En todo caso, se respetarán el piso mínimo sectorial o geográfico y los principios de progresividad y no </a:t>
            </a:r>
            <a:r>
              <a:rPr lang="es-CO" sz="2000" b="0" i="0" u="none" strike="noStrike" baseline="0" dirty="0">
                <a:latin typeface="AR CENA"/>
              </a:rPr>
              <a:t>regresividad.</a:t>
            </a:r>
          </a:p>
          <a:p>
            <a:pPr algn="just"/>
            <a:endParaRPr lang="es-CO" sz="2000" b="0" i="0" u="none" strike="noStrike" baseline="0" dirty="0">
              <a:latin typeface="AR CENA"/>
            </a:endParaRPr>
          </a:p>
          <a:p>
            <a:pPr algn="just"/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Parágrafo 3.</a:t>
            </a:r>
            <a:r>
              <a:rPr lang="es-ES" sz="2000" b="1" i="0" u="none" strike="noStrike" baseline="0" dirty="0">
                <a:latin typeface="AR CENA"/>
              </a:rPr>
              <a:t> </a:t>
            </a:r>
            <a:r>
              <a:rPr lang="es-ES" sz="2000" b="0" i="0" u="none" strike="noStrike" baseline="0" dirty="0">
                <a:latin typeface="AR CENA"/>
              </a:rPr>
              <a:t>En todo caso, las convenciones colectivas de trabajo deben respetar el principio de progresividad y no regresividad de los derechos laborales y las libertades</a:t>
            </a:r>
          </a:p>
          <a:p>
            <a:pPr algn="just"/>
            <a:r>
              <a:rPr lang="es-CO" sz="2000" b="0" i="0" u="none" strike="noStrike" baseline="0" dirty="0">
                <a:latin typeface="AR CENA"/>
              </a:rPr>
              <a:t>sindicales.</a:t>
            </a:r>
            <a:endParaRPr lang="es-CO" sz="20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2536835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42FC12C-9477-4D2F-8A48-FF8D07BB2181}"/>
              </a:ext>
            </a:extLst>
          </p:cNvPr>
          <p:cNvSpPr txBox="1"/>
          <p:nvPr/>
        </p:nvSpPr>
        <p:spPr>
          <a:xfrm>
            <a:off x="1619672" y="188640"/>
            <a:ext cx="738924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Artículo 2.2.2.7.3. </a:t>
            </a:r>
            <a:r>
              <a:rPr lang="es-ES" sz="2000" b="1" i="1" u="none" strike="noStrike" baseline="0" dirty="0">
                <a:solidFill>
                  <a:srgbClr val="00B050"/>
                </a:solidFill>
                <a:latin typeface="AR CENA"/>
              </a:rPr>
              <a:t>Fomento de negociaciones bajo el principio de la buena fe</a:t>
            </a:r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.</a:t>
            </a:r>
          </a:p>
          <a:p>
            <a:endParaRPr lang="es-ES" sz="2000" b="1" i="0" u="none" strike="noStrike" baseline="0" dirty="0">
              <a:latin typeface="AR CENA"/>
            </a:endParaRPr>
          </a:p>
          <a:p>
            <a:pPr marL="342900" indent="-342900" algn="l">
              <a:buAutoNum type="arabicPeriod"/>
            </a:pPr>
            <a:r>
              <a:rPr lang="es-CO" sz="2000" b="0" i="0" u="none" strike="noStrike" baseline="0" dirty="0">
                <a:latin typeface="AR CENA"/>
              </a:rPr>
              <a:t>Abstenerse injustificadamente de negociar o instalar mesa de negociaciones;</a:t>
            </a:r>
          </a:p>
          <a:p>
            <a:pPr algn="l"/>
            <a:endParaRPr lang="es-CO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2. Instalar y sostener negociaciones genuinas y constructivas, celebrando reuniones conforme al cronograma y en horarios razonables acordados.</a:t>
            </a:r>
          </a:p>
          <a:p>
            <a:pPr algn="l"/>
            <a:endParaRPr lang="es-ES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3. Designar representantes con facultades suficientes para deliberar y adoptar acuerdos.</a:t>
            </a:r>
          </a:p>
          <a:p>
            <a:pPr algn="l"/>
            <a:endParaRPr lang="es-ES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4. Examinar de buena fe las propuestas de la otra parte y fundamentar las objeciones </a:t>
            </a:r>
            <a:r>
              <a:rPr lang="es-CO" sz="2000" b="0" i="0" u="none" strike="noStrike" baseline="0" dirty="0">
                <a:latin typeface="AR CENA"/>
              </a:rPr>
              <a:t>cuando así se solicite.</a:t>
            </a:r>
          </a:p>
          <a:p>
            <a:pPr algn="l"/>
            <a:endParaRPr lang="es-CO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5. Responder oportunamente a las propuestas conforme al cronograma y a los mecanismos </a:t>
            </a:r>
            <a:r>
              <a:rPr lang="es-CO" sz="2000" b="0" i="0" u="none" strike="noStrike" baseline="0" dirty="0">
                <a:latin typeface="AR CENA"/>
              </a:rPr>
              <a:t>acordados.</a:t>
            </a:r>
          </a:p>
          <a:p>
            <a:pPr algn="l"/>
            <a:endParaRPr lang="es-CO" sz="1800" b="0" i="0" u="none" strike="noStrike" baseline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930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A34F191-7D1B-451F-ACFF-D903515750D4}"/>
              </a:ext>
            </a:extLst>
          </p:cNvPr>
          <p:cNvSpPr txBox="1"/>
          <p:nvPr/>
        </p:nvSpPr>
        <p:spPr>
          <a:xfrm>
            <a:off x="1691680" y="404664"/>
            <a:ext cx="712879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000" b="0" i="0" u="none" strike="noStrike" baseline="0" dirty="0">
                <a:latin typeface="AR CENA"/>
              </a:rPr>
              <a:t>6. Intercambiar la información pertinente y necesaria para la negociación, garantizando las </a:t>
            </a:r>
            <a:r>
              <a:rPr lang="es-CO" sz="2000" b="0" i="0" u="none" strike="noStrike" baseline="0" dirty="0">
                <a:latin typeface="AR CENA"/>
              </a:rPr>
              <a:t>reservas legales.</a:t>
            </a:r>
          </a:p>
          <a:p>
            <a:pPr algn="l"/>
            <a:endParaRPr lang="es-CO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7. Abstenerse de dilaciones injustificadas y de cualquier maniobra obstruccionista.</a:t>
            </a:r>
          </a:p>
          <a:p>
            <a:pPr algn="l"/>
            <a:endParaRPr lang="es-ES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8. Gestionar el calendario de la etapa de arreglo directo para abordar la totalidad de los </a:t>
            </a:r>
            <a:r>
              <a:rPr lang="es-CO" sz="2000" b="0" i="0" u="none" strike="noStrike" baseline="0" dirty="0">
                <a:latin typeface="AR CENA"/>
              </a:rPr>
              <a:t>temas.</a:t>
            </a:r>
          </a:p>
          <a:p>
            <a:pPr algn="l"/>
            <a:endParaRPr lang="es-CO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9. Respetar y cumplir los compromisos asumidos y aplicar los acuerdos y la convención </a:t>
            </a:r>
            <a:r>
              <a:rPr lang="es-CO" sz="2000" b="0" i="0" u="none" strike="noStrike" baseline="0" dirty="0">
                <a:latin typeface="AR CENA"/>
              </a:rPr>
              <a:t>colectiva una vez suscritos.</a:t>
            </a:r>
          </a:p>
          <a:p>
            <a:pPr algn="l"/>
            <a:endParaRPr lang="es-CO" sz="2000" b="0" i="0" u="none" strike="noStrike" baseline="0" dirty="0">
              <a:latin typeface="AR CENA"/>
            </a:endParaRPr>
          </a:p>
          <a:p>
            <a:pPr algn="l"/>
            <a:r>
              <a:rPr lang="es-ES" sz="2000" b="0" i="0" u="none" strike="noStrike" baseline="0" dirty="0">
                <a:latin typeface="AR CENA"/>
              </a:rPr>
              <a:t>10. Conformar y participar en una comisión paritaria de interpretación y seguimiento de la convención colectiva, según lo que en ella se prevea.</a:t>
            </a:r>
            <a:endParaRPr lang="es-CO" sz="20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3839377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58A8469-2AB1-4638-9656-7D48A06E60AC}"/>
              </a:ext>
            </a:extLst>
          </p:cNvPr>
          <p:cNvSpPr txBox="1"/>
          <p:nvPr/>
        </p:nvSpPr>
        <p:spPr>
          <a:xfrm>
            <a:off x="1547664" y="44624"/>
            <a:ext cx="741682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000" b="1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Artículo 2.2.2.7.4. Fomento de negociaciones fundamentadas e informadas. </a:t>
            </a:r>
          </a:p>
          <a:p>
            <a:pPr algn="l"/>
            <a:endParaRPr lang="es-CO" sz="2000" b="1" i="0" u="none" strike="noStrike" baseline="0" dirty="0">
              <a:latin typeface="AR CENA" panose="020B0604020202020204"/>
            </a:endParaRPr>
          </a:p>
          <a:p>
            <a:pPr algn="just"/>
            <a:r>
              <a:rPr lang="es-CO" sz="2000" b="0" i="0" u="none" strike="noStrike" baseline="0" dirty="0">
                <a:latin typeface="AR CENA" panose="020B0604020202020204"/>
              </a:rPr>
              <a:t>Las</a:t>
            </a:r>
            <a:r>
              <a:rPr lang="es-CO" sz="2000" dirty="0">
                <a:latin typeface="AR CENA" panose="020B0604020202020204"/>
              </a:rPr>
              <a:t> </a:t>
            </a:r>
            <a:r>
              <a:rPr lang="es-ES" sz="2000" b="0" i="0" u="none" strike="noStrike" baseline="0" dirty="0">
                <a:latin typeface="AR CENA" panose="020B0604020202020204"/>
              </a:rPr>
              <a:t>partes deberán facilitar el intercambio de información pertinente, necesaria y proporcional para negociar con conocimiento de causa, para entablar una discusión fundada con sujeción a las reservas legales aplicables.</a:t>
            </a:r>
          </a:p>
          <a:p>
            <a:pPr algn="l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dirty="0">
                <a:latin typeface="AR CENA" panose="020B0604020202020204"/>
              </a:rPr>
              <a:t>P</a:t>
            </a:r>
            <a:r>
              <a:rPr lang="es-ES" sz="2000" b="0" i="0" u="none" strike="noStrike" baseline="0" dirty="0">
                <a:latin typeface="AR CENA" panose="020B0604020202020204"/>
              </a:rPr>
              <a:t>etición motivada de cualquiera de las partes, </a:t>
            </a:r>
            <a:r>
              <a:rPr lang="es-ES" sz="2000" b="0" i="0" u="sng" strike="noStrike" baseline="0" dirty="0">
                <a:latin typeface="AR CENA" panose="020B0604020202020204"/>
              </a:rPr>
              <a:t>el empleador pondrá a disposición información agregada o anonimizada, cuando sea del caso, sobre la situación económica y social de la unidad de negociación </a:t>
            </a:r>
            <a:r>
              <a:rPr lang="es-ES" sz="2000" b="0" i="0" u="none" strike="noStrike" baseline="0" dirty="0">
                <a:latin typeface="AR CENA" panose="020B0604020202020204"/>
              </a:rPr>
              <a:t>y, de requerirse, de la empresa en su conjunto, en la medida estrictamente necesaria para la negociación.</a:t>
            </a:r>
          </a:p>
          <a:p>
            <a:pPr algn="l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b="0" i="0" u="sng" strike="noStrike" baseline="0" dirty="0">
                <a:latin typeface="AR CENA" panose="020B0604020202020204"/>
              </a:rPr>
              <a:t>Las autoridades competentes pondrán a disposición de las partes, por medios públicos y de acceso abierto, la información estadística y documentos que obren en su poder sobre la situación económica y social del país,</a:t>
            </a:r>
            <a:r>
              <a:rPr lang="es-ES" sz="2000" b="0" i="0" u="none" strike="noStrike" baseline="0" dirty="0">
                <a:latin typeface="AR CENA" panose="020B0604020202020204"/>
              </a:rPr>
              <a:t> la rama o sector de actividad</a:t>
            </a:r>
            <a:endParaRPr lang="es-CO" sz="20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15030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770E0AE-43CD-422A-885F-1A76EB6DA144}"/>
              </a:ext>
            </a:extLst>
          </p:cNvPr>
          <p:cNvSpPr txBox="1"/>
          <p:nvPr/>
        </p:nvSpPr>
        <p:spPr>
          <a:xfrm>
            <a:off x="1835696" y="260648"/>
            <a:ext cx="7056784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Artículo 2.2.2.7.5. </a:t>
            </a:r>
            <a:r>
              <a:rPr lang="es-ES" sz="2000" b="1" i="1" u="none" strike="noStrike" baseline="0" dirty="0">
                <a:solidFill>
                  <a:srgbClr val="00B050"/>
                </a:solidFill>
                <a:latin typeface="AR CENA"/>
              </a:rPr>
              <a:t>Partes en la negociación</a:t>
            </a:r>
            <a:r>
              <a:rPr lang="es-ES" sz="2000" b="1" i="0" u="none" strike="noStrike" baseline="0" dirty="0">
                <a:solidFill>
                  <a:srgbClr val="00B050"/>
                </a:solidFill>
                <a:latin typeface="AR CENA"/>
              </a:rPr>
              <a:t>. </a:t>
            </a:r>
          </a:p>
          <a:p>
            <a:pPr algn="l"/>
            <a:endParaRPr lang="es-ES" sz="2000" b="1" i="0" u="none" strike="noStrike" baseline="0" dirty="0">
              <a:solidFill>
                <a:srgbClr val="00B050"/>
              </a:solidFill>
              <a:latin typeface="AR CENA"/>
            </a:endParaRPr>
          </a:p>
          <a:p>
            <a:pPr algn="just"/>
            <a:r>
              <a:rPr lang="es-ES" sz="2000" b="0" i="0" u="none" strike="noStrike" baseline="0" dirty="0">
                <a:latin typeface="AR CENA"/>
              </a:rPr>
              <a:t>Son partes en la negociación colectiva:</a:t>
            </a:r>
          </a:p>
          <a:p>
            <a:pPr algn="just"/>
            <a:endParaRPr lang="es-ES" sz="2000" b="0" i="0" u="none" strike="noStrike" baseline="0" dirty="0">
              <a:latin typeface="AR CENA"/>
            </a:endParaRPr>
          </a:p>
          <a:p>
            <a:pPr algn="just"/>
            <a:r>
              <a:rPr lang="es-ES" sz="2000" b="0" i="0" u="none" strike="noStrike" baseline="0" dirty="0">
                <a:latin typeface="AR CENA"/>
              </a:rPr>
              <a:t>Por un lado, una o varias organizaciones de trabajadores </a:t>
            </a:r>
            <a:r>
              <a:rPr lang="es-ES" sz="2000" b="0" i="0" u="sng" strike="noStrike" baseline="0" dirty="0">
                <a:latin typeface="AR CENA"/>
              </a:rPr>
              <a:t>representativas</a:t>
            </a:r>
            <a:r>
              <a:rPr lang="es-ES" sz="2000" b="0" i="0" u="none" strike="noStrike" baseline="0" dirty="0">
                <a:latin typeface="AR CENA"/>
              </a:rPr>
              <a:t>. Cuando exista </a:t>
            </a:r>
            <a:r>
              <a:rPr lang="es-ES" sz="2000" b="0" i="0" u="sng" strike="noStrike" baseline="0" dirty="0">
                <a:latin typeface="AR CENA"/>
              </a:rPr>
              <a:t>pluralidad</a:t>
            </a:r>
            <a:r>
              <a:rPr lang="es-ES" sz="2000" b="0" i="0" u="none" strike="noStrike" baseline="0" dirty="0">
                <a:latin typeface="AR CENA"/>
              </a:rPr>
              <a:t> de organizaciones sindicales legitimadas para negociar en el mismo nivel o unidad de negociación, </a:t>
            </a:r>
            <a:r>
              <a:rPr lang="es-ES" sz="2000" b="0" i="0" u="sng" strike="noStrike" baseline="0" dirty="0">
                <a:latin typeface="AR CENA"/>
              </a:rPr>
              <a:t>éstas deberán realizar previamente actividades de coordinación para la integración de peticiones</a:t>
            </a:r>
            <a:r>
              <a:rPr lang="es-ES" sz="2000" b="0" i="0" u="none" strike="noStrike" baseline="0" dirty="0">
                <a:latin typeface="AR CENA"/>
              </a:rPr>
              <a:t>, con el fin de concurrir en unidad de pliego y en unidad de comisiones negociadoras y asesoras.</a:t>
            </a:r>
          </a:p>
          <a:p>
            <a:pPr algn="just"/>
            <a:endParaRPr lang="es-ES" sz="2000" dirty="0">
              <a:latin typeface="AR CENA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De no llegar a un acuerdo para la representación, la conformación de la comisión negociadora de los trabajadores </a:t>
            </a:r>
            <a:r>
              <a:rPr lang="es-ES" sz="2000" b="1" i="0" u="sng" strike="noStrike" baseline="0" dirty="0">
                <a:latin typeface="AR CENA" panose="020B0604020202020204"/>
              </a:rPr>
              <a:t>será directamente proporcional al número de afiliados</a:t>
            </a:r>
            <a:r>
              <a:rPr lang="es-ES" sz="2000" b="0" i="0" u="none" strike="noStrike" baseline="0" dirty="0">
                <a:latin typeface="AR CENA" panose="020B0604020202020204"/>
              </a:rPr>
              <a:t>, sin que dicha comisión exceda de diez (10) negociadores en el nivel de empresa, de veinte (20) si se tratare del nivel sectorial o territorial, o de quince (15) en otro nivel de negociación</a:t>
            </a:r>
          </a:p>
          <a:p>
            <a:pPr marL="457200" indent="-457200" algn="just">
              <a:buAutoNum type="arabicPeriod"/>
            </a:pPr>
            <a:endParaRPr lang="es-ES" sz="2000" dirty="0">
              <a:latin typeface="AR CENA"/>
            </a:endParaRPr>
          </a:p>
          <a:p>
            <a:pPr algn="just"/>
            <a:endParaRPr lang="es-CO" sz="20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3912254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E27E80B-E8B5-47B6-A17A-7838D0EDA2C7}"/>
              </a:ext>
            </a:extLst>
          </p:cNvPr>
          <p:cNvSpPr txBox="1"/>
          <p:nvPr/>
        </p:nvSpPr>
        <p:spPr>
          <a:xfrm>
            <a:off x="1763688" y="404664"/>
            <a:ext cx="712879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0" i="0" u="none" strike="noStrike" baseline="0" dirty="0">
                <a:latin typeface="AR CENA"/>
              </a:rPr>
              <a:t>En las negociaciones de ámbito sectorial o geográfico, </a:t>
            </a:r>
            <a:r>
              <a:rPr lang="es-ES" sz="2000" b="0" i="0" u="sng" strike="noStrike" baseline="0" dirty="0">
                <a:latin typeface="AR CENA"/>
              </a:rPr>
              <a:t>el pliego deberá ser entregado por la organización u organizaciones sindicales legitimadas a los empleadores más representativos </a:t>
            </a:r>
            <a:r>
              <a:rPr lang="es-ES" sz="2000" b="0" i="0" u="none" strike="noStrike" baseline="0" dirty="0">
                <a:latin typeface="AR CENA"/>
              </a:rPr>
              <a:t>con presencia en el respecto nivel o a la organización patronal que les represente.</a:t>
            </a:r>
          </a:p>
          <a:p>
            <a:pPr algn="just"/>
            <a:endParaRPr lang="es-ES" sz="2000" b="0" i="0" u="none" strike="noStrike" baseline="0" dirty="0">
              <a:latin typeface="AR CENA"/>
            </a:endParaRPr>
          </a:p>
          <a:p>
            <a:pPr algn="just"/>
            <a:r>
              <a:rPr lang="es-ES" sz="2000" b="1" i="0" u="none" strike="noStrike" baseline="0" dirty="0">
                <a:latin typeface="AR CENA"/>
              </a:rPr>
              <a:t>Parágrafo 1. </a:t>
            </a:r>
            <a:r>
              <a:rPr lang="es-ES" sz="2000" b="0" i="0" u="none" strike="noStrike" baseline="0" dirty="0">
                <a:latin typeface="AR CENA"/>
              </a:rPr>
              <a:t>Los pliegos solo podrán ser presentados en el primer trimestre del año. (marzo) </a:t>
            </a:r>
          </a:p>
          <a:p>
            <a:pPr algn="just"/>
            <a:endParaRPr lang="es-ES" sz="2000" dirty="0">
              <a:latin typeface="AR CENA"/>
            </a:endParaRPr>
          </a:p>
          <a:p>
            <a:pPr algn="just"/>
            <a:r>
              <a:rPr lang="es-ES" sz="2000" b="1" i="0" u="none" strike="noStrike" baseline="0" dirty="0">
                <a:latin typeface="AR CENA" panose="020B0604020202020204"/>
              </a:rPr>
              <a:t>Parágrafo 4. </a:t>
            </a:r>
            <a:r>
              <a:rPr lang="es-ES" sz="2000" b="0" i="0" u="sng" strike="noStrike" baseline="0" dirty="0">
                <a:latin typeface="AR CENA" panose="020B0604020202020204"/>
              </a:rPr>
              <a:t>Si no hay acuerdo </a:t>
            </a:r>
            <a:r>
              <a:rPr lang="es-ES" sz="2000" b="0" i="0" u="none" strike="noStrike" baseline="0" dirty="0">
                <a:latin typeface="AR CENA" panose="020B0604020202020204"/>
              </a:rPr>
              <a:t>sobre el contenido del pliego unificado, la comisión negociadora sindical elaborará una matriz de compatibilización, integrará propuestas coincidentes, priorizará las divergentes mediante mayoría calificada definida en el acta de instalación y depurará redundancias, dejando acta motivada de las decisiones</a:t>
            </a:r>
            <a:r>
              <a:rPr lang="es-ES" sz="2000" b="1" i="0" u="none" strike="noStrike" baseline="0" dirty="0">
                <a:latin typeface="AR CENA" panose="020B0604020202020204"/>
              </a:rPr>
              <a:t>.</a:t>
            </a:r>
            <a:endParaRPr lang="es-CO" sz="20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181582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631B2BB-FA8E-498C-A321-B30E2345521C}"/>
              </a:ext>
            </a:extLst>
          </p:cNvPr>
          <p:cNvSpPr txBox="1"/>
          <p:nvPr/>
        </p:nvSpPr>
        <p:spPr>
          <a:xfrm>
            <a:off x="1763688" y="260649"/>
            <a:ext cx="7056784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i="0" u="none" strike="noStrike" baseline="0" dirty="0">
                <a:solidFill>
                  <a:srgbClr val="00B050"/>
                </a:solidFill>
                <a:latin typeface="AR CENA" panose="020B0604020202020204"/>
              </a:rPr>
              <a:t>Artículo 2.2.2.7.7. </a:t>
            </a:r>
            <a:r>
              <a:rPr lang="es-ES" sz="2000" b="1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Efectos. </a:t>
            </a:r>
            <a:endParaRPr lang="es-ES" sz="2000" b="1" i="1" dirty="0">
              <a:solidFill>
                <a:srgbClr val="00B050"/>
              </a:solidFill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Las convenciones colectivas de ámbito sectorial y geográfico son de aplicación obligatoria para todos los empleadores, empresas, unidades productivas y trabajadores del nivel de negociación respectivo. </a:t>
            </a:r>
            <a:r>
              <a:rPr lang="es-ES" sz="2000" b="0" i="0" u="sng" strike="noStrike" baseline="0" dirty="0">
                <a:latin typeface="AR CENA" panose="020B0604020202020204"/>
              </a:rPr>
              <a:t>En consecuencia, no podrán celebrarse acuerdos </a:t>
            </a:r>
            <a:r>
              <a:rPr lang="es-ES" sz="2000" b="0" i="0" u="sng" strike="noStrike" baseline="0" dirty="0" err="1">
                <a:latin typeface="AR CENA" panose="020B0604020202020204"/>
              </a:rPr>
              <a:t>pluri-subjetivos</a:t>
            </a:r>
            <a:r>
              <a:rPr lang="es-ES" sz="2000" b="0" i="0" u="sng" strike="noStrike" baseline="0" dirty="0">
                <a:latin typeface="AR CENA" panose="020B0604020202020204"/>
              </a:rPr>
              <a:t> o </a:t>
            </a:r>
            <a:r>
              <a:rPr lang="es-ES" sz="2000" b="0" i="0" u="sng" strike="noStrike" baseline="0" dirty="0" err="1">
                <a:latin typeface="AR CENA" panose="020B0604020202020204"/>
              </a:rPr>
              <a:t>pluri-individuales</a:t>
            </a:r>
            <a:r>
              <a:rPr lang="es-ES" sz="2000" b="0" i="0" u="sng" strike="noStrike" baseline="0" dirty="0">
                <a:latin typeface="AR CENA" panose="020B0604020202020204"/>
              </a:rPr>
              <a:t> con </a:t>
            </a:r>
            <a:r>
              <a:rPr lang="es-CO" sz="2000" b="0" i="0" u="sng" strike="noStrike" baseline="0" dirty="0">
                <a:latin typeface="AR CENA" panose="020B0604020202020204"/>
              </a:rPr>
              <a:t>trabajadores no sindicalizados.</a:t>
            </a:r>
          </a:p>
          <a:p>
            <a:pPr algn="just"/>
            <a:endParaRPr lang="es-CO" sz="2000" u="sng" dirty="0">
              <a:latin typeface="AR CENA" panose="020B0604020202020204"/>
            </a:endParaRPr>
          </a:p>
          <a:p>
            <a:pPr algn="just"/>
            <a:r>
              <a:rPr lang="es-ES" sz="2000" b="1" i="0" u="none" strike="noStrike" baseline="0" dirty="0">
                <a:solidFill>
                  <a:srgbClr val="00B050"/>
                </a:solidFill>
                <a:latin typeface="AR CENA" panose="020B0604020202020204"/>
              </a:rPr>
              <a:t>Artículo 2.2.2.7.8. </a:t>
            </a:r>
            <a:r>
              <a:rPr lang="es-ES" sz="2000" b="1" i="1" u="none" strike="noStrike" baseline="0" dirty="0">
                <a:solidFill>
                  <a:srgbClr val="00B050"/>
                </a:solidFill>
                <a:latin typeface="AR CENA" panose="020B0604020202020204"/>
              </a:rPr>
              <a:t>Vigencia de la convención colectiva de trabajo por empresa</a:t>
            </a:r>
            <a:r>
              <a:rPr lang="es-ES" sz="2000" b="0" i="0" u="none" strike="noStrike" baseline="0" dirty="0">
                <a:solidFill>
                  <a:srgbClr val="00B050"/>
                </a:solidFill>
                <a:latin typeface="AR CENA" panose="020B0604020202020204"/>
              </a:rPr>
              <a:t>.</a:t>
            </a:r>
          </a:p>
          <a:p>
            <a:pPr algn="just"/>
            <a:r>
              <a:rPr lang="es-ES" sz="2000" dirty="0">
                <a:latin typeface="AR CENA" panose="020B0604020202020204"/>
              </a:rPr>
              <a:t>A</a:t>
            </a:r>
            <a:r>
              <a:rPr lang="es-ES" sz="2000" b="0" i="0" u="none" strike="noStrike" baseline="0" dirty="0">
                <a:latin typeface="AR CENA" panose="020B0604020202020204"/>
              </a:rPr>
              <a:t> partir de la vigencia del presente decreto, en aquellas empresas donde coexisten varias convenciones colectivas o laudos arbitrales, se tendrá como fecha de vigencia la de la primera convención colectiva suscrita y las posteriores serán integradas a ésta como capítulos. </a:t>
            </a:r>
          </a:p>
          <a:p>
            <a:pPr algn="just"/>
            <a:endParaRPr lang="es-ES" sz="2000" dirty="0"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En ninguna circunstancia se podrá presentar pliego de peticiones durante la vigencia de la convención colectiva. </a:t>
            </a:r>
            <a:endParaRPr lang="es-CO" sz="2000" b="0" i="0" u="sng" strike="noStrike" baseline="0" dirty="0">
              <a:latin typeface="AR CENA" panose="020B0604020202020204"/>
            </a:endParaRPr>
          </a:p>
          <a:p>
            <a:pPr algn="just"/>
            <a:endParaRPr lang="es-CO" sz="2000" u="sng" dirty="0">
              <a:latin typeface="AR CENA" panose="020B0604020202020204"/>
            </a:endParaRPr>
          </a:p>
          <a:p>
            <a:pPr algn="just"/>
            <a:endParaRPr lang="es-CO" sz="2000" u="sng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02719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7ADCC55-CB23-49D6-8AE7-3713D38459BD}"/>
              </a:ext>
            </a:extLst>
          </p:cNvPr>
          <p:cNvSpPr txBox="1"/>
          <p:nvPr/>
        </p:nvSpPr>
        <p:spPr>
          <a:xfrm>
            <a:off x="1835696" y="332656"/>
            <a:ext cx="691276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i="0" u="none" strike="noStrike" baseline="0" dirty="0">
                <a:solidFill>
                  <a:srgbClr val="00B050"/>
                </a:solidFill>
                <a:latin typeface="AR CENA" panose="020B0604020202020204"/>
              </a:rPr>
              <a:t>Artículo 2.2.2.7.9. Cuota por beneficio convencional. </a:t>
            </a:r>
          </a:p>
          <a:p>
            <a:pPr algn="just"/>
            <a:endParaRPr lang="es-ES" sz="2000" b="1" dirty="0">
              <a:latin typeface="AR CENA" panose="020B0604020202020204"/>
            </a:endParaRPr>
          </a:p>
          <a:p>
            <a:pPr algn="just"/>
            <a:r>
              <a:rPr lang="es-ES" sz="2000" b="0" i="0" u="none" strike="noStrike" baseline="0" dirty="0">
                <a:latin typeface="AR CENA" panose="020B0604020202020204"/>
              </a:rPr>
              <a:t>En aplicación del artículo 68 de la Ley 50 de 1990, los trabajadores y las trabajadoras no sindicalizadas beneficiarias de la convención colectiva de trabajo en cada nivel, deberán pagar en favor del sindicato o sindicatos titulares de la misma, una suma equivalente a la cuota ordinaria con que contribuyen los afiliados al sindicato o sindicatos sin que sea posible </a:t>
            </a:r>
            <a:r>
              <a:rPr lang="es-CO" sz="2000" b="0" i="0" u="none" strike="noStrike" baseline="0" dirty="0">
                <a:latin typeface="AR CENA" panose="020B0604020202020204"/>
              </a:rPr>
              <a:t>renunciar a dichos beneficios extralegales.</a:t>
            </a:r>
            <a:endParaRPr lang="es-CO" sz="20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41697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958B2C2-7B23-4429-8C3F-2266FCE023E2}"/>
              </a:ext>
            </a:extLst>
          </p:cNvPr>
          <p:cNvSpPr txBox="1"/>
          <p:nvPr/>
        </p:nvSpPr>
        <p:spPr>
          <a:xfrm>
            <a:off x="2286000" y="324952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1" dirty="0">
                <a:solidFill>
                  <a:srgbClr val="00B050"/>
                </a:solidFill>
                <a:latin typeface="AR CENA" panose="020B0604020202020204"/>
              </a:rPr>
              <a:t>    Opiniones </a:t>
            </a:r>
            <a:r>
              <a:rPr lang="es-CO" sz="2800" b="1" i="1" dirty="0">
                <a:solidFill>
                  <a:srgbClr val="00B050"/>
                </a:solidFill>
                <a:latin typeface="AR CENA" panose="020B0604020202020204"/>
              </a:rPr>
              <a:t>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6058956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377FDB6-CEC9-447F-A8DD-F7367BB826C3}"/>
              </a:ext>
            </a:extLst>
          </p:cNvPr>
          <p:cNvSpPr txBox="1"/>
          <p:nvPr/>
        </p:nvSpPr>
        <p:spPr>
          <a:xfrm>
            <a:off x="1619672" y="202541"/>
            <a:ext cx="734481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000" b="1" u="sng" dirty="0">
                <a:effectLst/>
                <a:latin typeface="AR CENA"/>
              </a:rPr>
              <a:t>Negociación multinivel en Colombia.</a:t>
            </a:r>
          </a:p>
          <a:p>
            <a:pPr algn="l"/>
            <a:endParaRPr lang="es-ES" sz="2000" b="1" u="sng" dirty="0">
              <a:effectLst/>
              <a:latin typeface="AR CENA"/>
            </a:endParaRPr>
          </a:p>
          <a:p>
            <a:pPr algn="l"/>
            <a:r>
              <a:rPr lang="es-ES" sz="2000" b="0" i="0" u="sng" strike="noStrike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 </a:t>
            </a:r>
            <a:r>
              <a:rPr lang="es-ES" sz="2000" b="1" i="0" u="sng" strike="noStrike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negociación multinivel en Colombia</a:t>
            </a:r>
            <a:r>
              <a:rPr lang="es-ES" sz="2000" b="0" i="0" u="sng" strike="noStrike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es un mecanismo que busca modernizar las relaciones laborales y alinearlas con estándares internacionales. Este modelo, respaldado por el movimiento sindical, se ha implementado en el sector público y se busca extenderse al sector privado. </a:t>
            </a:r>
          </a:p>
          <a:p>
            <a:pPr algn="l"/>
            <a:endParaRPr lang="es-ES" sz="2000" u="sng" dirty="0">
              <a:latin typeface="AR CENA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s-ES" sz="2000" b="0" i="0" u="sng" strike="noStrike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 nuevo decreto de negociación colectiva multinivel, que </a:t>
            </a:r>
            <a:r>
              <a:rPr lang="es-ES" sz="2000" b="0" i="0" u="sng" strike="noStrike" dirty="0" err="1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fuecerrado</a:t>
            </a:r>
            <a:r>
              <a:rPr lang="es-ES" sz="2000" b="0" i="0" u="sng" strike="noStrike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para comentarios el 7 de septiembre de 2025, introduce un modelo que reorganiza la representatividad sindical y empresarial, promoviendo acuerdos más amplios y sostenibles. Claves del borrador incluyen unificación, representatividad y adaptabilidad, con la organización y regulación de las mesas de negociación y la apertura hacia diferentes niveles de concertación. Además, se introducen cláusulas de adaptabilidad para ajustar los acuerdos a las condiciones particulares de cada empresa o territorio. </a:t>
            </a:r>
            <a:r>
              <a:rPr lang="es-ES" sz="2000" u="sng" strike="noStrike" dirty="0"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s-ES" sz="2000" b="0" i="0" u="sng" dirty="0">
                <a:effectLst/>
                <a:latin typeface="AR CE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ens.org.co</a:t>
            </a:r>
          </a:p>
        </p:txBody>
      </p:sp>
    </p:spTree>
    <p:extLst>
      <p:ext uri="{BB962C8B-B14F-4D97-AF65-F5344CB8AC3E}">
        <p14:creationId xmlns:p14="http://schemas.microsoft.com/office/powerpoint/2010/main" val="37081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636B42B-2266-44BE-B056-7D2B16158C2E}"/>
              </a:ext>
            </a:extLst>
          </p:cNvPr>
          <p:cNvSpPr txBox="1"/>
          <p:nvPr/>
        </p:nvSpPr>
        <p:spPr>
          <a:xfrm>
            <a:off x="2555776" y="2492896"/>
            <a:ext cx="43022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/>
            <a:r>
              <a:rPr lang="es-ES" sz="2800" b="1" i="1" dirty="0">
                <a:solidFill>
                  <a:srgbClr val="00B050"/>
                </a:solidFill>
                <a:latin typeface="AR CENA" panose="020B0604020202020204"/>
              </a:rPr>
              <a:t>Considerando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276128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64071D-04FF-4DB7-8B7E-984CFB3633F3}"/>
              </a:ext>
            </a:extLst>
          </p:cNvPr>
          <p:cNvSpPr txBox="1"/>
          <p:nvPr/>
        </p:nvSpPr>
        <p:spPr>
          <a:xfrm>
            <a:off x="1691680" y="202541"/>
            <a:ext cx="7128792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effectLst/>
                <a:latin typeface="AR CENA"/>
              </a:rPr>
              <a:t>Negociación multinivel</a:t>
            </a:r>
            <a:endParaRPr lang="es-ES" sz="2000" b="0" i="0" u="sng" dirty="0">
              <a:effectLst/>
              <a:latin typeface="AR CENA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br>
              <a:rPr lang="es-ES" sz="2000" b="0" i="0" u="none" strike="noStrike" dirty="0">
                <a:effectLst/>
                <a:latin typeface="AR CE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s-ES" sz="2000" b="0" i="0" u="none" strike="noStrike" dirty="0">
                <a:effectLst/>
                <a:latin typeface="AR CE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 negociación colectiva multinivel busca modernizar las relaciones laborales en Colombia y alinear el derecho interno con los estándares internacionales. </a:t>
            </a:r>
          </a:p>
          <a:p>
            <a:pPr algn="just"/>
            <a:endParaRPr lang="es-ES" sz="2000" dirty="0">
              <a:latin typeface="AR CEN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es-ES" sz="2000" b="0" i="0" u="none" strike="noStrike" dirty="0">
                <a:effectLst/>
                <a:latin typeface="AR CE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Sin embargo, persisten dificultades estructurales en el sindicalismo, como la alta fragmentación del sindicalismo y la baja tasa de afiliación. </a:t>
            </a:r>
          </a:p>
          <a:p>
            <a:pPr algn="just"/>
            <a:endParaRPr lang="es-ES" sz="2000" dirty="0">
              <a:latin typeface="AR CEN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es-ES" sz="2000" b="0" i="0" u="none" strike="noStrike" dirty="0">
                <a:effectLst/>
                <a:latin typeface="AR CE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 plantea la necesidad de un censo sindical nacional para claridad y transparencia en el panorama sindical. </a:t>
            </a:r>
          </a:p>
          <a:p>
            <a:pPr algn="just"/>
            <a:endParaRPr lang="es-ES" sz="2000" b="0" i="0" u="sng" dirty="0">
              <a:effectLst/>
              <a:latin typeface="AR CEN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es-ES" sz="2000" b="0" i="0" u="sng" dirty="0">
                <a:effectLst/>
                <a:latin typeface="AR CE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CUT Colombia</a:t>
            </a:r>
          </a:p>
          <a:p>
            <a:br>
              <a:rPr lang="es-ES" b="0" i="0" u="none" strike="noStrike" dirty="0">
                <a:effectLst/>
                <a:latin typeface="Roboto"/>
                <a:hlinkClick r:id="rId4"/>
              </a:rPr>
            </a:br>
            <a:endParaRPr lang="es-ES" b="1" dirty="0">
              <a:solidFill>
                <a:srgbClr val="191919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495587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35ECE2D-8B16-46D3-8913-78A6DEA697A9}"/>
              </a:ext>
            </a:extLst>
          </p:cNvPr>
          <p:cNvSpPr txBox="1"/>
          <p:nvPr/>
        </p:nvSpPr>
        <p:spPr>
          <a:xfrm>
            <a:off x="1691680" y="332657"/>
            <a:ext cx="7272808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0" i="0" dirty="0">
                <a:solidFill>
                  <a:srgbClr val="222222"/>
                </a:solidFill>
                <a:effectLst/>
                <a:latin typeface="AR CENA"/>
              </a:rPr>
              <a:t>La atomización sindical, expresada en la existencia de más de 11.900 sindicatos con un promedio de sólo 108 afiliados, y una cobertura de la negociación colectiva que no supera el 20%, reflejan una incapacidad para contrarrestar el poder del empresariado.</a:t>
            </a:r>
          </a:p>
          <a:p>
            <a:pPr algn="just"/>
            <a:endParaRPr lang="es-ES" sz="2000" dirty="0">
              <a:solidFill>
                <a:srgbClr val="222222"/>
              </a:solidFill>
              <a:latin typeface="AR CENA"/>
            </a:endParaRPr>
          </a:p>
          <a:p>
            <a:pPr algn="just"/>
            <a:r>
              <a:rPr lang="es-ES" sz="2000" b="1" i="0" dirty="0">
                <a:solidFill>
                  <a:srgbClr val="222222"/>
                </a:solidFill>
                <a:effectLst/>
                <a:latin typeface="AR CENA"/>
              </a:rPr>
              <a:t>ha consolidado un régimen laboral que anula la participación democrática de los trabajadores en el rumbo del país.</a:t>
            </a:r>
          </a:p>
          <a:p>
            <a:pPr algn="just"/>
            <a:endParaRPr lang="es-ES" sz="2000" b="1" dirty="0">
              <a:solidFill>
                <a:srgbClr val="222222"/>
              </a:solidFill>
              <a:latin typeface="AR CENA"/>
            </a:endParaRPr>
          </a:p>
          <a:p>
            <a:pPr algn="just"/>
            <a:r>
              <a:rPr lang="es-ES" sz="2000" b="0" i="0" dirty="0">
                <a:solidFill>
                  <a:srgbClr val="222222"/>
                </a:solidFill>
                <a:effectLst/>
                <a:latin typeface="AR CENA"/>
              </a:rPr>
              <a:t>El Gobierno ingresó el proyecto de ley que permite en Chile la </a:t>
            </a:r>
            <a:r>
              <a:rPr lang="es-ES" sz="2000" b="1" i="0" dirty="0">
                <a:solidFill>
                  <a:srgbClr val="222222"/>
                </a:solidFill>
                <a:effectLst/>
                <a:latin typeface="AR CENA"/>
              </a:rPr>
              <a:t>negociación colectiva multinivel</a:t>
            </a:r>
            <a:r>
              <a:rPr lang="es-ES" sz="2000" b="0" i="0" dirty="0">
                <a:solidFill>
                  <a:srgbClr val="222222"/>
                </a:solidFill>
                <a:effectLst/>
                <a:latin typeface="AR CENA"/>
              </a:rPr>
              <a:t> (o negociación colectiva ramal).</a:t>
            </a:r>
            <a:endParaRPr lang="es-ES" sz="2000" b="1" i="0" dirty="0">
              <a:solidFill>
                <a:srgbClr val="222222"/>
              </a:solidFill>
              <a:effectLst/>
              <a:latin typeface="AR CENA"/>
            </a:endParaRPr>
          </a:p>
          <a:p>
            <a:pPr algn="just"/>
            <a:endParaRPr lang="es-ES" sz="2000" b="1" dirty="0">
              <a:solidFill>
                <a:srgbClr val="222222"/>
              </a:solidFill>
              <a:latin typeface="AR CENA"/>
            </a:endParaRPr>
          </a:p>
          <a:p>
            <a:pPr algn="just"/>
            <a:r>
              <a:rPr lang="es-ES" sz="2000" b="0" i="0" dirty="0">
                <a:solidFill>
                  <a:srgbClr val="222222"/>
                </a:solidFill>
                <a:effectLst/>
                <a:latin typeface="AR CENA"/>
              </a:rPr>
              <a:t>La iniciativa, que es un compromiso entre el ejecutivo y la CUT, comenzó a ser discutida ayer por la </a:t>
            </a:r>
            <a:r>
              <a:rPr lang="es-ES" sz="2000" b="1" i="0" dirty="0">
                <a:solidFill>
                  <a:srgbClr val="222222"/>
                </a:solidFill>
                <a:effectLst/>
                <a:latin typeface="AR CENA"/>
              </a:rPr>
              <a:t>Comisión de Trabajo de la Cámara de Diputados.</a:t>
            </a:r>
          </a:p>
          <a:p>
            <a:pPr algn="just"/>
            <a:endParaRPr lang="es-ES" sz="2000" b="1" i="0" dirty="0">
              <a:solidFill>
                <a:srgbClr val="222222"/>
              </a:solidFill>
              <a:effectLst/>
              <a:latin typeface="AR CENA"/>
            </a:endParaRPr>
          </a:p>
          <a:p>
            <a:pPr algn="just"/>
            <a:r>
              <a:rPr lang="es-ES" sz="2000" b="1" dirty="0">
                <a:solidFill>
                  <a:srgbClr val="222222"/>
                </a:solidFill>
                <a:latin typeface="AR CENA"/>
              </a:rPr>
              <a:t>www.biobiochile.cl/noticias/opinion/columnas</a:t>
            </a:r>
          </a:p>
          <a:p>
            <a:pPr algn="just"/>
            <a:r>
              <a:rPr lang="es-ES" sz="2000" b="0" i="0" dirty="0">
                <a:solidFill>
                  <a:srgbClr val="334155"/>
                </a:solidFill>
                <a:effectLst/>
                <a:latin typeface="AR CENA"/>
              </a:rPr>
              <a:t>Miércoles 14 enero de 2026 </a:t>
            </a:r>
            <a:endParaRPr lang="es-CO" sz="20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1391600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48A8D5E-C497-437A-89B7-1501ABA98D21}"/>
              </a:ext>
            </a:extLst>
          </p:cNvPr>
          <p:cNvSpPr txBox="1"/>
          <p:nvPr/>
        </p:nvSpPr>
        <p:spPr>
          <a:xfrm>
            <a:off x="1691680" y="332657"/>
            <a:ext cx="7128792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u="sng" dirty="0">
                <a:solidFill>
                  <a:srgbClr val="000000"/>
                </a:solidFill>
                <a:effectLst/>
                <a:latin typeface="AR CENA" panose="020B0604020202020204"/>
              </a:rPr>
              <a:t>Radiografía del sindicalismo en Islandia, Dinamarca y Suecia</a:t>
            </a:r>
            <a:b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</a:br>
            <a:endParaRPr lang="es-ES" sz="2000" b="1" dirty="0">
              <a:solidFill>
                <a:srgbClr val="000000"/>
              </a:solidFill>
              <a:effectLst/>
              <a:latin typeface="AR CENA" panose="020B0604020202020204"/>
            </a:endParaRPr>
          </a:p>
          <a:p>
            <a:pPr algn="just"/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El éxito de este modelo radica en la representatividad de sus organizaciones. </a:t>
            </a:r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Islandia</a:t>
            </a:r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 presenta una de las tasas de afiliación más altas del mundo, con entre el </a:t>
            </a:r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90 % y el 92 % de sus trabajadores sindicalizados</a:t>
            </a:r>
            <a:r>
              <a:rPr lang="es-ES" sz="2000" b="1" dirty="0">
                <a:solidFill>
                  <a:srgbClr val="000000"/>
                </a:solidFill>
                <a:latin typeface="AR CENA" panose="020B0604020202020204"/>
              </a:rPr>
              <a:t>.</a:t>
            </a:r>
            <a:endParaRPr lang="es-ES" sz="2000" b="1" dirty="0">
              <a:solidFill>
                <a:srgbClr val="000000"/>
              </a:solidFill>
              <a:effectLst/>
              <a:latin typeface="AR CENA" panose="020B0604020202020204"/>
            </a:endParaRPr>
          </a:p>
          <a:p>
            <a:pPr algn="just"/>
            <a:endParaRPr lang="es-ES" sz="2000" dirty="0">
              <a:solidFill>
                <a:srgbClr val="000000"/>
              </a:solidFill>
              <a:latin typeface="AR CENA" panose="020B0604020202020204"/>
            </a:endParaRPr>
          </a:p>
          <a:p>
            <a:pPr algn="just"/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Dinamarca</a:t>
            </a:r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 opera bajo el concepto de '</a:t>
            </a:r>
            <a:r>
              <a:rPr lang="es-ES" sz="2000" dirty="0" err="1">
                <a:solidFill>
                  <a:srgbClr val="000000"/>
                </a:solidFill>
                <a:effectLst/>
                <a:latin typeface="AR CENA" panose="020B0604020202020204"/>
              </a:rPr>
              <a:t>flexiseguridad</a:t>
            </a:r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', donde las empresas gozan de flexibilidad para la contratación y el despido</a:t>
            </a:r>
            <a:r>
              <a:rPr lang="es-ES" sz="2000" dirty="0">
                <a:solidFill>
                  <a:srgbClr val="000000"/>
                </a:solidFill>
                <a:latin typeface="AR CENA" panose="020B0604020202020204"/>
              </a:rPr>
              <a:t>. </a:t>
            </a:r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En este país, aproximadamente el </a:t>
            </a:r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80% de los trabajadores está bajo convenios colectivos.</a:t>
            </a:r>
          </a:p>
          <a:p>
            <a:pPr algn="just"/>
            <a:endParaRPr lang="es-ES" sz="2000" dirty="0">
              <a:solidFill>
                <a:srgbClr val="000000"/>
              </a:solidFill>
              <a:effectLst/>
              <a:latin typeface="AR CENA" panose="020B0604020202020204"/>
            </a:endParaRPr>
          </a:p>
          <a:p>
            <a:pPr algn="just"/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En </a:t>
            </a:r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Suecia</a:t>
            </a:r>
            <a:r>
              <a:rPr lang="es-ES" sz="2000" dirty="0">
                <a:solidFill>
                  <a:srgbClr val="000000"/>
                </a:solidFill>
                <a:effectLst/>
                <a:latin typeface="AR CENA" panose="020B0604020202020204"/>
              </a:rPr>
              <a:t>, la cobertura alcanza el </a:t>
            </a:r>
            <a:r>
              <a:rPr lang="es-ES" sz="2000" b="1" dirty="0">
                <a:solidFill>
                  <a:srgbClr val="000000"/>
                </a:solidFill>
                <a:effectLst/>
                <a:latin typeface="AR CENA" panose="020B0604020202020204"/>
              </a:rPr>
              <a:t>90 % de los trabajadores son sindicalizados y protegidos por la negociación </a:t>
            </a:r>
          </a:p>
          <a:p>
            <a:pPr algn="l"/>
            <a:endParaRPr lang="es-ES" b="0" dirty="0">
              <a:solidFill>
                <a:srgbClr val="000000"/>
              </a:solidFill>
              <a:effectLst/>
              <a:latin typeface="PublicoHeadline"/>
            </a:endParaRPr>
          </a:p>
        </p:txBody>
      </p:sp>
    </p:spTree>
    <p:extLst>
      <p:ext uri="{BB962C8B-B14F-4D97-AF65-F5344CB8AC3E}">
        <p14:creationId xmlns:p14="http://schemas.microsoft.com/office/powerpoint/2010/main" val="16626184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7C47DDB-8FC3-4058-95AF-DA331C7D65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7416824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1069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C73F505-81CB-4B74-8967-9B2B3F7A597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7632848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028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72F42CE-F092-4707-9D27-3050E4633EF9}"/>
              </a:ext>
            </a:extLst>
          </p:cNvPr>
          <p:cNvSpPr txBox="1"/>
          <p:nvPr/>
        </p:nvSpPr>
        <p:spPr>
          <a:xfrm>
            <a:off x="2286000" y="324952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1" dirty="0">
                <a:solidFill>
                  <a:srgbClr val="00B050"/>
                </a:solidFill>
                <a:latin typeface="AR CENA" panose="020B0604020202020204"/>
              </a:rPr>
              <a:t>Muchas Gracias 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30668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D9252B1-9273-4A0F-B7A0-4E490D763EEC}"/>
              </a:ext>
            </a:extLst>
          </p:cNvPr>
          <p:cNvSpPr txBox="1"/>
          <p:nvPr/>
        </p:nvSpPr>
        <p:spPr>
          <a:xfrm>
            <a:off x="1763688" y="260648"/>
            <a:ext cx="698477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Que los artículos </a:t>
            </a:r>
            <a:r>
              <a:rPr lang="es-ES" sz="28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55 y 56 de la Constitución Política garantizan el derecho de negociación colectiva </a:t>
            </a:r>
            <a:r>
              <a:rPr lang="es-ES" sz="2800" b="0" i="0" u="none" strike="noStrike" baseline="0" dirty="0">
                <a:latin typeface="AR CENA" panose="020B0604020202020204"/>
              </a:rPr>
              <a:t>y ordenan al Estado promover la concertación y los demás medios de solución pacífica de los conflictos colectivos de trabajo; y, el artículo </a:t>
            </a:r>
            <a:r>
              <a:rPr lang="es-ES" sz="28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39 reconoce la libertad de asociación sindical </a:t>
            </a:r>
            <a:r>
              <a:rPr lang="es-ES" sz="2800" b="0" i="0" u="none" strike="noStrike" baseline="0" dirty="0">
                <a:latin typeface="AR CENA" panose="020B0604020202020204"/>
              </a:rPr>
              <a:t>como presupuesto para el ejercicio efectivo de dicho derecho, lo cual hace necesario adoptar medidas que organicen y coordinen la negociación colectiva en condiciones de representatividad y eficacia.</a:t>
            </a:r>
            <a:endParaRPr lang="es-CO" sz="28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99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5A4BD46-A1A9-42B9-A1DF-EF15B8432C19}"/>
              </a:ext>
            </a:extLst>
          </p:cNvPr>
          <p:cNvSpPr txBox="1"/>
          <p:nvPr/>
        </p:nvSpPr>
        <p:spPr>
          <a:xfrm>
            <a:off x="1835696" y="404664"/>
            <a:ext cx="705678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los artículos 53 y 93 de la Constitución Política disponen que los convenios internacionales del trabajo debidamente ratificados integran el orden interno</a:t>
            </a:r>
            <a:r>
              <a:rPr lang="es-ES" sz="2800" b="0" i="0" strike="noStrike" baseline="0" dirty="0">
                <a:latin typeface="AR CENA" panose="020B0604020202020204"/>
              </a:rPr>
              <a:t> </a:t>
            </a:r>
            <a:r>
              <a:rPr lang="es-ES" sz="2800" b="0" i="0" u="none" strike="noStrike" baseline="0" dirty="0">
                <a:latin typeface="AR CENA" panose="020B0604020202020204"/>
              </a:rPr>
              <a:t>y orientan los principios mínimos fundamentales del trabajo, en particular favorabilidad, igualdad</a:t>
            </a:r>
          </a:p>
          <a:p>
            <a:pPr algn="ctr"/>
            <a:r>
              <a:rPr lang="es-ES" sz="2800" b="0" i="0" u="none" strike="noStrike" baseline="0" dirty="0">
                <a:latin typeface="AR CENA" panose="020B0604020202020204"/>
              </a:rPr>
              <a:t>y progresividad, por lo cual el marco reglamentario debe armonizarse con tales obligaciones para fomentar y facilitar la negociación colectiva en sus distintos niveles.</a:t>
            </a:r>
            <a:endParaRPr lang="es-CO" sz="28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08454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53696B2-FF73-4DB1-A38A-9EF17BC162C7}"/>
              </a:ext>
            </a:extLst>
          </p:cNvPr>
          <p:cNvSpPr txBox="1"/>
          <p:nvPr/>
        </p:nvSpPr>
        <p:spPr>
          <a:xfrm>
            <a:off x="1691680" y="260648"/>
            <a:ext cx="727280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ES" sz="2400" b="0" i="0" u="none" strike="noStrike" baseline="0" dirty="0">
              <a:latin typeface="AR CENA" panose="020B0604020202020204"/>
            </a:endParaRPr>
          </a:p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el Convenio 98 de la OIT sobre “El Derecho de Sindicación y de Negociación Colectiva”, ratificado por Colombia mediante la Ley 27 de 1976.</a:t>
            </a:r>
          </a:p>
          <a:p>
            <a:pPr algn="ctr"/>
            <a:endParaRPr lang="es-ES" sz="2400" u="sng" dirty="0">
              <a:solidFill>
                <a:srgbClr val="FF0000"/>
              </a:solidFill>
              <a:latin typeface="AR CENA" panose="020B0604020202020204"/>
            </a:endParaRP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señala que “deberán adoptarse medidas adecuadas a las condiciones nacionales, cuanto ello sea necesario, para estimular y fomentar entre los empleadores y las organizaciones de empleadores, por una parte, y las organizaciones de trabajadores, por otra, el pleno desarrollo y uso de procedimientos de negociación voluntaria, con el objeto de reglamentar, por medio de contratos colectivos, las condiciones de empleo”.</a:t>
            </a:r>
            <a:endParaRPr lang="es-CO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67798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BE7576-D830-44CD-BF64-4C00396E0445}"/>
              </a:ext>
            </a:extLst>
          </p:cNvPr>
          <p:cNvSpPr txBox="1"/>
          <p:nvPr/>
        </p:nvSpPr>
        <p:spPr>
          <a:xfrm>
            <a:off x="1763688" y="332657"/>
            <a:ext cx="698477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el Convenio 154 de la OIT, ratificado por Colombia mediante Ley 524 de 1999,</a:t>
            </a:r>
          </a:p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establece que “se deberán adoptar medidas adecuadas a las condiciones nacionales para fomentar la negociación colectiva”</a:t>
            </a:r>
          </a:p>
          <a:p>
            <a:pPr algn="ctr"/>
            <a:endParaRPr lang="es-ES" sz="2400" b="0" i="0" u="none" strike="noStrike" baseline="0" dirty="0">
              <a:latin typeface="AR CENA" panose="020B0604020202020204"/>
            </a:endParaRP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entre las que se encuentra “(a) la negociación colectiva sea posibilitada a todos los empleadores y a todas las categorías de trabajadores de las ramas de actividad a que se aplique el presente convenio” y “d) la negociación colectiva no resulte obstaculizada por la inexistencia de reglas que rijan su desarrollo o la insuficiencia o el carácter impropio </a:t>
            </a:r>
            <a:r>
              <a:rPr lang="es-CO" sz="2400" b="0" i="0" u="none" strike="noStrike" baseline="0" dirty="0">
                <a:latin typeface="AR CENA" panose="020B0604020202020204"/>
              </a:rPr>
              <a:t>de tales reglas”.</a:t>
            </a:r>
            <a:endParaRPr lang="es-CO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51857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DDEC9F1-81F5-4FC4-B81C-592AEF15CDFD}"/>
              </a:ext>
            </a:extLst>
          </p:cNvPr>
          <p:cNvSpPr txBox="1"/>
          <p:nvPr/>
        </p:nvSpPr>
        <p:spPr>
          <a:xfrm>
            <a:off x="1691680" y="341041"/>
            <a:ext cx="712879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la Recomendación 163 de la OIT, sobre la negociación colectiva, como norma internacional del trabajo</a:t>
            </a:r>
            <a:r>
              <a:rPr lang="es-ES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, </a:t>
            </a:r>
            <a:r>
              <a:rPr lang="es-ES" sz="2400" b="0" i="0" u="none" strike="noStrike" baseline="0" dirty="0">
                <a:latin typeface="AR CENA" panose="020B0604020202020204"/>
              </a:rPr>
              <a:t>constituye una directriz para orientar la política y acciones nacionales y establece dentro de los Medios para Fomentar la Negociación Colectiva, que “(1) En caso necesario, se deberían adoptar medidas adecuadas a las condiciones nacionales para que la negociación colectiva pueda desarrollarse en</a:t>
            </a: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cualquier nivel, y en particular a nivel del establecimiento, de la empresa, de la rama</a:t>
            </a: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de actividad, de la industria y a nivel regional o nacional. (2) En los países en que la negociación colectiva se desarrolle en varios niveles, las partes negociadoras deberían velar por que exista coordinación entre ellos”.</a:t>
            </a:r>
            <a:endParaRPr lang="es-CO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61284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2942CD-B6F7-4298-8BD8-B97DC545030D}"/>
              </a:ext>
            </a:extLst>
          </p:cNvPr>
          <p:cNvSpPr txBox="1"/>
          <p:nvPr/>
        </p:nvSpPr>
        <p:spPr>
          <a:xfrm>
            <a:off x="1691680" y="260648"/>
            <a:ext cx="712879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sng" strike="noStrike" baseline="0" dirty="0">
                <a:solidFill>
                  <a:srgbClr val="FF0000"/>
                </a:solidFill>
                <a:latin typeface="AR CENA" panose="020B0604020202020204"/>
              </a:rPr>
              <a:t>Que los artículos 374 numeral 2, 432, 433 y 434 del Código Sustantivo del Trabajo regulan, respectivamente, la presentación del pliego de peticiones por parte de las organizaciones sindicales, la iniciación y trámite de la negociación colectiva, la obligación de recibir y atender a los delegados y el desarrollo de la etapa de arreglo directo</a:t>
            </a:r>
            <a:r>
              <a:rPr lang="es-ES" sz="2400" b="0" i="0" u="none" strike="noStrike" baseline="0" dirty="0">
                <a:solidFill>
                  <a:srgbClr val="FF0000"/>
                </a:solidFill>
                <a:latin typeface="AR CENA" panose="020B0604020202020204"/>
              </a:rPr>
              <a:t>,</a:t>
            </a:r>
            <a:r>
              <a:rPr lang="es-ES" sz="2400" b="0" i="0" u="none" strike="noStrike" baseline="0" dirty="0">
                <a:latin typeface="AR CENA" panose="020B0604020202020204"/>
              </a:rPr>
              <a:t> de modo que establecen el marco legal procedimental que el Gobierno Nacional puede ordenar y coordinar reglamentariamente para asegurar la efectividad</a:t>
            </a:r>
          </a:p>
          <a:p>
            <a:pPr algn="ctr"/>
            <a:r>
              <a:rPr lang="es-ES" sz="2400" b="0" i="0" u="none" strike="noStrike" baseline="0" dirty="0">
                <a:latin typeface="AR CENA" panose="020B0604020202020204"/>
              </a:rPr>
              <a:t>de la negociación colectiva cuando concurren varias organizaciones sindicales o múltiples empleadores, sin alterar las etapas ni los términos fijados por la ley.</a:t>
            </a:r>
            <a:endParaRPr lang="es-CO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004630978"/>
      </p:ext>
    </p:extLst>
  </p:cSld>
  <p:clrMapOvr>
    <a:masterClrMapping/>
  </p:clrMapOvr>
</p:sld>
</file>

<file path=ppt/theme/theme1.xml><?xml version="1.0" encoding="utf-8"?>
<a:theme xmlns:a="http://schemas.openxmlformats.org/drawingml/2006/main" name="nep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po" id="{F093B2A4-5D64-4AA2-99F8-AA7CBB7BE28E}" vid="{38E4F6F4-60E4-4DE5-96F2-CC37E9B54C9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2998</TotalTime>
  <Words>3132</Words>
  <Application>Microsoft Office PowerPoint</Application>
  <PresentationFormat>Presentación en pantalla (4:3)</PresentationFormat>
  <Paragraphs>166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4" baseType="lpstr">
      <vt:lpstr>AR CENA</vt:lpstr>
      <vt:lpstr>Arial</vt:lpstr>
      <vt:lpstr>Berlin Sans FB</vt:lpstr>
      <vt:lpstr>Calibri</vt:lpstr>
      <vt:lpstr>Calibri Light</vt:lpstr>
      <vt:lpstr>PublicoHeadline</vt:lpstr>
      <vt:lpstr>Roboto</vt:lpstr>
      <vt:lpstr>Wingdings 3</vt:lpstr>
      <vt:lpstr>nepo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Juan Manuel Monsalve Restrepo</cp:lastModifiedBy>
  <cp:revision>183</cp:revision>
  <dcterms:created xsi:type="dcterms:W3CDTF">2012-10-09T21:17:32Z</dcterms:created>
  <dcterms:modified xsi:type="dcterms:W3CDTF">2026-02-08T21:08:43Z</dcterms:modified>
</cp:coreProperties>
</file>